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6" r:id="rId1"/>
  </p:sldMasterIdLst>
  <p:notesMasterIdLst>
    <p:notesMasterId r:id="rId39"/>
  </p:notesMasterIdLst>
  <p:handoutMasterIdLst>
    <p:handoutMasterId r:id="rId40"/>
  </p:handoutMasterIdLst>
  <p:sldIdLst>
    <p:sldId id="256" r:id="rId2"/>
    <p:sldId id="257" r:id="rId3"/>
    <p:sldId id="258" r:id="rId4"/>
    <p:sldId id="259" r:id="rId5"/>
    <p:sldId id="260" r:id="rId6"/>
    <p:sldId id="261" r:id="rId7"/>
    <p:sldId id="282" r:id="rId8"/>
    <p:sldId id="266" r:id="rId9"/>
    <p:sldId id="265" r:id="rId10"/>
    <p:sldId id="288" r:id="rId11"/>
    <p:sldId id="289" r:id="rId12"/>
    <p:sldId id="290" r:id="rId13"/>
    <p:sldId id="291" r:id="rId14"/>
    <p:sldId id="292" r:id="rId15"/>
    <p:sldId id="267" r:id="rId16"/>
    <p:sldId id="271" r:id="rId17"/>
    <p:sldId id="272" r:id="rId18"/>
    <p:sldId id="283" r:id="rId19"/>
    <p:sldId id="287" r:id="rId20"/>
    <p:sldId id="300" r:id="rId21"/>
    <p:sldId id="293" r:id="rId22"/>
    <p:sldId id="295" r:id="rId23"/>
    <p:sldId id="296" r:id="rId24"/>
    <p:sldId id="297" r:id="rId25"/>
    <p:sldId id="301" r:id="rId26"/>
    <p:sldId id="294" r:id="rId27"/>
    <p:sldId id="298" r:id="rId28"/>
    <p:sldId id="299" r:id="rId29"/>
    <p:sldId id="303" r:id="rId30"/>
    <p:sldId id="302" r:id="rId31"/>
    <p:sldId id="304" r:id="rId32"/>
    <p:sldId id="305" r:id="rId33"/>
    <p:sldId id="306" r:id="rId34"/>
    <p:sldId id="307" r:id="rId35"/>
    <p:sldId id="308" r:id="rId36"/>
    <p:sldId id="309" r:id="rId37"/>
    <p:sldId id="310" r:id="rId38"/>
  </p:sldIdLst>
  <p:sldSz cx="9144000" cy="6858000" type="screen4x3"/>
  <p:notesSz cx="6985000" cy="92837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00"/>
    <a:srgbClr val="CC0000"/>
    <a:srgbClr val="FF00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1" d="100"/>
          <a:sy n="51" d="100"/>
        </p:scale>
        <p:origin x="-36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95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a:defRPr sz="1200"/>
            </a:lvl1pPr>
          </a:lstStyle>
          <a:p>
            <a:fld id="{6DAC3900-CC92-4C61-B2C9-AA0229712364}" type="datetimeFigureOut">
              <a:rPr lang="en-US" smtClean="0"/>
              <a:t>10/3/2011</a:t>
            </a:fld>
            <a:endParaRPr lang="en-US"/>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a:defRPr sz="1200"/>
            </a:lvl1pPr>
          </a:lstStyle>
          <a:p>
            <a:fld id="{C8B72FA0-462C-41E3-B031-2D3EDCAFF95B}"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atin typeface="Times New Roman" pitchFamily="18" charset="0"/>
              </a:defRPr>
            </a:lvl1pPr>
          </a:lstStyle>
          <a:p>
            <a:pPr>
              <a:defRPr/>
            </a:pPr>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atin typeface="Times New Roman" pitchFamily="18" charset="0"/>
              </a:defRPr>
            </a:lvl1pPr>
          </a:lstStyle>
          <a:p>
            <a:pPr>
              <a:defRPr/>
            </a:pPr>
            <a:fld id="{402263E4-428C-4AB6-AA76-871CEAB68229}" type="datetimeFigureOut">
              <a:rPr lang="en-US"/>
              <a:pPr>
                <a:defRPr/>
              </a:pPr>
              <a:t>10/3/2011</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pPr lvl="0"/>
            <a:endParaRPr lang="en-US" noProof="0" smtClean="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atin typeface="Times New Roman" pitchFamily="18" charset="0"/>
              </a:defRPr>
            </a:lvl1pPr>
          </a:lstStyle>
          <a:p>
            <a:pPr>
              <a:defRPr/>
            </a:pPr>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atin typeface="Times New Roman" pitchFamily="18" charset="0"/>
              </a:defRPr>
            </a:lvl1pPr>
          </a:lstStyle>
          <a:p>
            <a:pPr>
              <a:defRPr/>
            </a:pPr>
            <a:fld id="{EDD1A6BA-400E-4342-8555-44C1352DCE0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0626D80-7802-4FE3-880C-55A857AD6BAA}"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30E7D70-EA0F-47AA-B2CD-662135E9ADF8}" type="slidenum">
              <a:rPr lang="en-US" smtClean="0"/>
              <a:pPr/>
              <a:t>15</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23797E0-B784-4B85-A291-8A57A511EBAC}" type="slidenum">
              <a:rPr lang="en-US" smtClean="0"/>
              <a:pPr/>
              <a:t>16</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D451C95-A07B-4658-A455-C2FD1E1F51E2}" type="slidenum">
              <a:rPr lang="en-US" smtClean="0"/>
              <a:pPr/>
              <a:t>17</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B42FF82-0801-42A4-9847-A715109BAF93}" type="slidenum">
              <a:rPr lang="en-US" smtClean="0"/>
              <a:pPr/>
              <a:t>18</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C811281-F382-4A36-AAD7-A1DB08B8CEFA}" type="slidenum">
              <a:rPr lang="en-US" smtClean="0"/>
              <a:pPr/>
              <a:t>19</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A1706BF-86F2-4995-8B06-0964151CF82A}" type="slidenum">
              <a:rPr lang="en-US" smtClean="0"/>
              <a:pPr/>
              <a:t>25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47322F3-6C4D-4E94-95BA-146C9A3D9093}" type="slidenum">
              <a:rPr lang="en-US" smtClean="0"/>
              <a:pPr/>
              <a:t>28</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9E68BF8-A101-448D-B851-F03A8459C303}"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81EA85-A764-4B03-AB3E-2AE2812E6806}"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EEFD7CE-8BDA-422B-BCC0-0A1D19542061}"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69D266B-F674-4B99-BCAF-06BDD4659DEA}"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B01FA08-C326-4AF5-B964-419846217E49}"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42B3837-ECDD-4086-B713-5BDFBD29CE3B}"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F786622-71B5-4C5F-A4DE-B29FFF5C3A58}"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0BB1C3F-33EA-4EB3-95E9-0FCA04F88380}"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lvl1pPr>
          </a:lstStyle>
          <a:p>
            <a:pPr>
              <a:defRPr/>
            </a:pPr>
            <a:endParaRPr lang="en-US"/>
          </a:p>
        </p:txBody>
      </p:sp>
      <p:sp>
        <p:nvSpPr>
          <p:cNvPr id="12" name="Footer Placeholder 16"/>
          <p:cNvSpPr>
            <a:spLocks noGrp="1"/>
          </p:cNvSpPr>
          <p:nvPr>
            <p:ph type="ftr" sz="quarter" idx="11"/>
          </p:nvPr>
        </p:nvSpPr>
        <p:spPr/>
        <p:txBody>
          <a:bodyPr/>
          <a:lstStyle>
            <a:lvl1pPr>
              <a:defRPr/>
            </a:lvl1pPr>
          </a:lstStyle>
          <a:p>
            <a:pPr>
              <a:defRPr/>
            </a:pPr>
            <a:endParaRPr lang="en-US"/>
          </a:p>
        </p:txBody>
      </p:sp>
      <p:sp>
        <p:nvSpPr>
          <p:cNvPr id="13" name="Slide Number Placeholder 28"/>
          <p:cNvSpPr>
            <a:spLocks noGrp="1"/>
          </p:cNvSpPr>
          <p:nvPr>
            <p:ph type="sldNum" sz="quarter" idx="12"/>
          </p:nvPr>
        </p:nvSpPr>
        <p:spPr/>
        <p:txBody>
          <a:bodyPr/>
          <a:lstStyle>
            <a:lvl1pPr>
              <a:defRPr sz="1400">
                <a:solidFill>
                  <a:srgbClr val="FFFFFF"/>
                </a:solidFill>
              </a:defRPr>
            </a:lvl1pPr>
          </a:lstStyle>
          <a:p>
            <a:pPr>
              <a:defRPr/>
            </a:pPr>
            <a:fld id="{234A1874-2765-4B9A-A1AF-B4EF67164683}"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D031FE73-6D73-4E30-ACCF-53936232611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EAD5180-6896-4D0A-BFED-EBAEDDFD9A2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normAutofit/>
          </a:bodyPr>
          <a:lstStyle/>
          <a:p>
            <a:pPr lvl="0"/>
            <a:endParaRPr lang="en-US" noProof="0" smtClean="0"/>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01D6A785-0905-4AD1-BE57-46A41B405304}"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normAutofit/>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1CA5E633-3876-42E9-9679-F1F100387D3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3BC9188C-CAD2-421E-95B2-53500F4C04C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endParaRPr lang="en-US"/>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pPr>
              <a:defRPr/>
            </a:pPr>
            <a:fld id="{90848FED-FACC-4B97-8EDD-865C1B84ADC1}"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C431642B-A22B-4663-B70A-FC9FCFC5D09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70EA907E-6B7E-4D41-AB1C-2EBB8A15DB4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4380735C-2442-456C-849A-A67FFA5AD6A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1116CA3F-CAB4-4A85-8673-1CFE61D3066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847DB948-5B83-4108-8E63-083359C576C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pPr>
              <a:defRPr/>
            </a:pPr>
            <a:fld id="{0CF7E777-286B-4387-B368-0431596A4FD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1028"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latin typeface="Times New Roman" pitchFamily="18" charset="0"/>
              </a:defRPr>
            </a:lvl1pPr>
          </a:lstStyle>
          <a:p>
            <a:pPr>
              <a:defRPr/>
            </a:pPr>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latin typeface="Times New Roman" pitchFamily="18" charset="0"/>
              </a:defRPr>
            </a:lvl1pPr>
          </a:lstStyle>
          <a:p>
            <a:pPr>
              <a:defRPr/>
            </a:pPr>
            <a:endParaRPr lang="en-US"/>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B4F56DF6-7D97-4749-8FED-5A01226AE49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3" r:id="rId1"/>
    <p:sldLayoutId id="2147483764" r:id="rId2"/>
    <p:sldLayoutId id="2147483774" r:id="rId3"/>
    <p:sldLayoutId id="2147483765" r:id="rId4"/>
    <p:sldLayoutId id="2147483766" r:id="rId5"/>
    <p:sldLayoutId id="2147483767" r:id="rId6"/>
    <p:sldLayoutId id="2147483768" r:id="rId7"/>
    <p:sldLayoutId id="2147483775" r:id="rId8"/>
    <p:sldLayoutId id="2147483776" r:id="rId9"/>
    <p:sldLayoutId id="2147483769" r:id="rId10"/>
    <p:sldLayoutId id="2147483770" r:id="rId11"/>
    <p:sldLayoutId id="2147483771" r:id="rId12"/>
    <p:sldLayoutId id="2147483772" r:id="rId13"/>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04800" y="457200"/>
            <a:ext cx="8610600" cy="6019800"/>
          </a:xfrm>
        </p:spPr>
        <p:txBody>
          <a:bodyPr/>
          <a:lstStyle/>
          <a:p>
            <a:pPr eaLnBrk="1" hangingPunct="1"/>
            <a:r>
              <a:rPr lang="en-US" sz="7200" b="1" smtClean="0">
                <a:solidFill>
                  <a:schemeClr val="tx1"/>
                </a:solidFill>
                <a:latin typeface="High Tower Text" pitchFamily="18" charset="0"/>
              </a:rPr>
              <a:t>Geoffrey Chaucer</a:t>
            </a:r>
            <a:br>
              <a:rPr lang="en-US" sz="7200" b="1" smtClean="0">
                <a:solidFill>
                  <a:schemeClr val="tx1"/>
                </a:solidFill>
                <a:latin typeface="High Tower Text" pitchFamily="18" charset="0"/>
              </a:rPr>
            </a:br>
            <a:r>
              <a:rPr lang="en-US" sz="7200" b="1" smtClean="0">
                <a:solidFill>
                  <a:schemeClr val="tx1"/>
                </a:solidFill>
                <a:latin typeface="High Tower Text" pitchFamily="18" charset="0"/>
              </a:rPr>
              <a:t>and</a:t>
            </a:r>
            <a:br>
              <a:rPr lang="en-US" sz="7200" b="1" smtClean="0">
                <a:solidFill>
                  <a:schemeClr val="tx1"/>
                </a:solidFill>
                <a:latin typeface="High Tower Text" pitchFamily="18" charset="0"/>
              </a:rPr>
            </a:br>
            <a:r>
              <a:rPr lang="en-US" sz="7200" b="1" i="1" smtClean="0">
                <a:solidFill>
                  <a:schemeClr val="tx1"/>
                </a:solidFill>
                <a:latin typeface="High Tower Text" pitchFamily="18" charset="0"/>
              </a:rPr>
              <a:t>The Canterbury Tales</a:t>
            </a:r>
            <a:endParaRPr lang="en-US" i="1" smtClean="0">
              <a:solidFill>
                <a:schemeClr val="tx1"/>
              </a:solidFill>
              <a:latin typeface="High Tower Text"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267200" y="1219200"/>
            <a:ext cx="4572000" cy="2895600"/>
          </a:xfrm>
        </p:spPr>
        <p:txBody>
          <a:bodyPr/>
          <a:lstStyle/>
          <a:p>
            <a:r>
              <a:rPr lang="en-US" smtClean="0">
                <a:latin typeface="High Tower Text" pitchFamily="18" charset="0"/>
              </a:rPr>
              <a:t>Canterbury also contains…</a:t>
            </a:r>
            <a:br>
              <a:rPr lang="en-US" smtClean="0">
                <a:latin typeface="High Tower Text" pitchFamily="18" charset="0"/>
              </a:rPr>
            </a:br>
            <a:r>
              <a:rPr lang="en-US" smtClean="0">
                <a:latin typeface="High Tower Text" pitchFamily="18" charset="0"/>
              </a:rPr>
              <a:t>The Shrine of</a:t>
            </a:r>
            <a:br>
              <a:rPr lang="en-US" smtClean="0">
                <a:latin typeface="High Tower Text" pitchFamily="18" charset="0"/>
              </a:rPr>
            </a:br>
            <a:r>
              <a:rPr lang="en-US" smtClean="0">
                <a:latin typeface="High Tower Text" pitchFamily="18" charset="0"/>
              </a:rPr>
              <a:t>St. Thomas à Becket</a:t>
            </a:r>
          </a:p>
        </p:txBody>
      </p:sp>
      <p:pic>
        <p:nvPicPr>
          <p:cNvPr id="15363" name="Picture 3" descr="C:\WINDOWS\Desktop\Chaucer Info\Thomas Beckett Information\thomas-becket-medal.jpg"/>
          <p:cNvPicPr>
            <a:picLocks noChangeAspect="1" noChangeArrowheads="1"/>
          </p:cNvPicPr>
          <p:nvPr/>
        </p:nvPicPr>
        <p:blipFill>
          <a:blip r:embed="rId2" cstate="print"/>
          <a:srcRect/>
          <a:stretch>
            <a:fillRect/>
          </a:stretch>
        </p:blipFill>
        <p:spPr bwMode="auto">
          <a:xfrm>
            <a:off x="609600" y="762000"/>
            <a:ext cx="3468688"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304800"/>
            <a:ext cx="9144000" cy="1447800"/>
          </a:xfrm>
        </p:spPr>
        <p:txBody>
          <a:bodyPr rtlCol="0">
            <a:normAutofit fontScale="90000"/>
          </a:bodyPr>
          <a:lstStyle/>
          <a:p>
            <a:pPr fontAlgn="auto">
              <a:spcAft>
                <a:spcPts val="0"/>
              </a:spcAft>
              <a:defRPr/>
            </a:pPr>
            <a:r>
              <a:rPr lang="en-US" sz="3600" smtClean="0">
                <a:latin typeface="High Tower Text" pitchFamily="18" charset="0"/>
              </a:rPr>
              <a:t>Becket was a trusted adviser and friend of King Henry II.  Henry named Becket Archbishop of Canterbury.</a:t>
            </a:r>
          </a:p>
        </p:txBody>
      </p:sp>
      <p:pic>
        <p:nvPicPr>
          <p:cNvPr id="15363" name="Picture 3" descr="C:\WINDOWS\Desktop\Chaucer Info\Thomas Beckett Information\henry2_becket.jpg"/>
          <p:cNvPicPr>
            <a:picLocks noChangeAspect="1" noChangeArrowheads="1"/>
          </p:cNvPicPr>
          <p:nvPr/>
        </p:nvPicPr>
        <p:blipFill>
          <a:blip r:embed="rId2" cstate="print"/>
          <a:srcRect/>
          <a:stretch>
            <a:fillRect/>
          </a:stretch>
        </p:blipFill>
        <p:spPr bwMode="auto">
          <a:xfrm>
            <a:off x="1676400" y="2057400"/>
            <a:ext cx="5410200" cy="4508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870450" y="228600"/>
            <a:ext cx="4267200" cy="6096000"/>
          </a:xfrm>
        </p:spPr>
        <p:txBody>
          <a:bodyPr/>
          <a:lstStyle/>
          <a:p>
            <a:r>
              <a:rPr lang="en-US" sz="3200" smtClean="0">
                <a:latin typeface="High Tower Text" pitchFamily="18" charset="0"/>
              </a:rPr>
              <a:t>Becket’s outspoken style angered the King.  One day, Henry complained, “Will no one rid me of this meddlesome priest?”  Three knights rode to Canterbury where they found Becket at the altar of Canterbury Cathedral.</a:t>
            </a:r>
            <a:endParaRPr lang="en-US" smtClean="0">
              <a:latin typeface="High Tower Text" pitchFamily="18" charset="0"/>
            </a:endParaRPr>
          </a:p>
        </p:txBody>
      </p:sp>
      <p:pic>
        <p:nvPicPr>
          <p:cNvPr id="17411" name="Picture 3" descr="C:\WINDOWS\Desktop\Chaucer Info\Thomas Beckett Information\thomas-becket-murder.jpg"/>
          <p:cNvPicPr>
            <a:picLocks noChangeAspect="1" noChangeArrowheads="1"/>
          </p:cNvPicPr>
          <p:nvPr/>
        </p:nvPicPr>
        <p:blipFill>
          <a:blip r:embed="rId2" cstate="print"/>
          <a:srcRect/>
          <a:stretch>
            <a:fillRect/>
          </a:stretch>
        </p:blipFill>
        <p:spPr bwMode="auto">
          <a:xfrm>
            <a:off x="0" y="0"/>
            <a:ext cx="4792663"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19100" y="0"/>
            <a:ext cx="8229600" cy="1143000"/>
          </a:xfrm>
        </p:spPr>
        <p:txBody>
          <a:bodyPr/>
          <a:lstStyle/>
          <a:p>
            <a:r>
              <a:rPr lang="en-US" smtClean="0">
                <a:latin typeface="High Tower Text" pitchFamily="18" charset="0"/>
              </a:rPr>
              <a:t>Becket was murdered at the altar.</a:t>
            </a:r>
          </a:p>
        </p:txBody>
      </p:sp>
      <p:pic>
        <p:nvPicPr>
          <p:cNvPr id="18435" name="Picture 3" descr="C:\WINDOWS\Desktop\Chaucer Info\Thomas Beckett Information\murder_becket2.jpg"/>
          <p:cNvPicPr>
            <a:picLocks noChangeAspect="1" noChangeArrowheads="1"/>
          </p:cNvPicPr>
          <p:nvPr/>
        </p:nvPicPr>
        <p:blipFill>
          <a:blip r:embed="rId2" cstate="print"/>
          <a:srcRect/>
          <a:stretch>
            <a:fillRect/>
          </a:stretch>
        </p:blipFill>
        <p:spPr bwMode="auto">
          <a:xfrm>
            <a:off x="1828800" y="1447800"/>
            <a:ext cx="5410200" cy="5305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962400" y="838200"/>
            <a:ext cx="4876800" cy="4648200"/>
          </a:xfrm>
        </p:spPr>
        <p:txBody>
          <a:bodyPr/>
          <a:lstStyle/>
          <a:p>
            <a:pPr algn="ctr"/>
            <a:r>
              <a:rPr lang="en-US" sz="3200" smtClean="0">
                <a:latin typeface="High Tower Text" pitchFamily="18" charset="0"/>
              </a:rPr>
              <a:t>The death of Becket angered the peasants who felt his Saxon heritage made him one of them. Thus, he became a martyr. Canterbury Cathedral became a site for pilgrims to offer prayers to St. Thomas.</a:t>
            </a:r>
          </a:p>
        </p:txBody>
      </p:sp>
      <p:pic>
        <p:nvPicPr>
          <p:cNvPr id="19459" name="Picture 3" descr="C:\WINDOWS\Desktop\Chaucer Info\Thomas Beckett Information\murder_becket.jpg"/>
          <p:cNvPicPr>
            <a:picLocks noChangeAspect="1" noChangeArrowheads="1"/>
          </p:cNvPicPr>
          <p:nvPr/>
        </p:nvPicPr>
        <p:blipFill>
          <a:blip r:embed="rId2" cstate="print"/>
          <a:srcRect/>
          <a:stretch>
            <a:fillRect/>
          </a:stretch>
        </p:blipFill>
        <p:spPr bwMode="auto">
          <a:xfrm>
            <a:off x="228600" y="304800"/>
            <a:ext cx="3352800" cy="6351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0638" y="228600"/>
            <a:ext cx="9144000" cy="762000"/>
          </a:xfrm>
        </p:spPr>
        <p:txBody>
          <a:bodyPr/>
          <a:lstStyle/>
          <a:p>
            <a:pPr eaLnBrk="1" hangingPunct="1"/>
            <a:r>
              <a:rPr lang="en-US" smtClean="0">
                <a:latin typeface="High Tower Text" pitchFamily="18" charset="0"/>
              </a:rPr>
              <a:t>Why was religion SO important?</a:t>
            </a:r>
          </a:p>
        </p:txBody>
      </p:sp>
      <p:sp>
        <p:nvSpPr>
          <p:cNvPr id="14339" name="Rectangle 3"/>
          <p:cNvSpPr>
            <a:spLocks noGrp="1" noChangeArrowheads="1"/>
          </p:cNvSpPr>
          <p:nvPr>
            <p:ph sz="quarter" idx="1"/>
          </p:nvPr>
        </p:nvSpPr>
        <p:spPr>
          <a:xfrm>
            <a:off x="304800" y="990600"/>
            <a:ext cx="8534400" cy="5638800"/>
          </a:xfrm>
        </p:spPr>
        <p:txBody>
          <a:bodyPr/>
          <a:lstStyle/>
          <a:p>
            <a:pPr eaLnBrk="1" hangingPunct="1"/>
            <a:r>
              <a:rPr lang="en-US" sz="2800" smtClean="0">
                <a:latin typeface="High Tower Text" pitchFamily="18" charset="0"/>
              </a:rPr>
              <a:t>It’s the Middle Ages, and that means:</a:t>
            </a:r>
          </a:p>
          <a:p>
            <a:pPr lvl="1" eaLnBrk="1" hangingPunct="1">
              <a:buFont typeface="Arial" charset="0"/>
              <a:buChar char="•"/>
            </a:pPr>
            <a:r>
              <a:rPr lang="en-US" sz="2800" smtClean="0">
                <a:latin typeface="High Tower Text" pitchFamily="18" charset="0"/>
              </a:rPr>
              <a:t>Plague</a:t>
            </a:r>
          </a:p>
          <a:p>
            <a:pPr lvl="1" eaLnBrk="1" hangingPunct="1">
              <a:buFont typeface="Arial" charset="0"/>
              <a:buChar char="•"/>
            </a:pPr>
            <a:r>
              <a:rPr lang="en-US" sz="2800" smtClean="0">
                <a:latin typeface="High Tower Text" pitchFamily="18" charset="0"/>
              </a:rPr>
              <a:t>Warfare</a:t>
            </a:r>
          </a:p>
          <a:p>
            <a:pPr lvl="1" eaLnBrk="1" hangingPunct="1">
              <a:buFont typeface="Arial" charset="0"/>
              <a:buChar char="•"/>
            </a:pPr>
            <a:r>
              <a:rPr lang="en-US" sz="2800" smtClean="0">
                <a:latin typeface="High Tower Text" pitchFamily="18" charset="0"/>
              </a:rPr>
              <a:t>High Infant Mortality Rate</a:t>
            </a:r>
          </a:p>
          <a:p>
            <a:pPr lvl="1" eaLnBrk="1" hangingPunct="1">
              <a:buFont typeface="Arial" charset="0"/>
              <a:buChar char="•"/>
            </a:pPr>
            <a:r>
              <a:rPr lang="en-US" sz="2800" smtClean="0">
                <a:latin typeface="High Tower Text" pitchFamily="18" charset="0"/>
              </a:rPr>
              <a:t>Short Life Expectancy</a:t>
            </a:r>
          </a:p>
          <a:p>
            <a:pPr lvl="1" eaLnBrk="1" hangingPunct="1">
              <a:buFont typeface="Arial" charset="0"/>
              <a:buChar char="•"/>
            </a:pPr>
            <a:r>
              <a:rPr lang="en-US" sz="2800" smtClean="0">
                <a:latin typeface="High Tower Text" pitchFamily="18" charset="0"/>
              </a:rPr>
              <a:t>…and if you were a peasant, you lived your whole life under very harsh conditions.</a:t>
            </a:r>
          </a:p>
          <a:p>
            <a:pPr eaLnBrk="1" hangingPunct="1"/>
            <a:r>
              <a:rPr lang="en-US" sz="2800" smtClean="0">
                <a:latin typeface="High Tower Text" pitchFamily="18" charset="0"/>
              </a:rPr>
              <a:t>About the best thing that you had to look forward to was dying and going to heaven!</a:t>
            </a:r>
          </a:p>
          <a:p>
            <a:pPr eaLnBrk="1" hangingPunct="1"/>
            <a:r>
              <a:rPr lang="en-US" sz="2800" smtClean="0">
                <a:latin typeface="High Tower Text" pitchFamily="18" charset="0"/>
              </a:rPr>
              <a:t>Remember: In </a:t>
            </a:r>
            <a:r>
              <a:rPr lang="en-US" sz="2800" i="1" smtClean="0">
                <a:latin typeface="High Tower Text" pitchFamily="18" charset="0"/>
              </a:rPr>
              <a:t>The Canterbury Tales</a:t>
            </a:r>
            <a:r>
              <a:rPr lang="en-US" sz="2800" smtClean="0">
                <a:latin typeface="High Tower Text" pitchFamily="18" charset="0"/>
              </a:rPr>
              <a:t>, some characters are genuine in their quest for religious help; others just want to go on “spring break” and cause trouble.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5"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checkerboard(down)">
                                      <p:cBhvr>
                                        <p:cTn id="7" dur="500"/>
                                        <p:tgtEl>
                                          <p:spTgt spid="14339">
                                            <p:txEl>
                                              <p:pRg st="0" end="0"/>
                                            </p:txEl>
                                          </p:spTgt>
                                        </p:tgtEl>
                                      </p:cBhvr>
                                    </p:animEffect>
                                  </p:childTnLst>
                                  <p:subTnLst>
                                    <p:animClr clrSpc="rgb" dir="cw">
                                      <p:cBhvr override="childStyle">
                                        <p:cTn dur="1" fill="hold" display="0" masterRel="nextClick" afterEffect="1"/>
                                        <p:tgtEl>
                                          <p:spTgt spid="14339">
                                            <p:txEl>
                                              <p:pRg st="0" end="0"/>
                                            </p:txEl>
                                          </p:spTgt>
                                        </p:tgtEl>
                                        <p:attrNameLst>
                                          <p:attrName>ppt_c</p:attrName>
                                        </p:attrNameLst>
                                      </p:cBhvr>
                                      <p:to>
                                        <a:schemeClr val="bg2"/>
                                      </p:to>
                                    </p:animClr>
                                  </p:subTnLst>
                                </p:cTn>
                              </p:par>
                              <p:par>
                                <p:cTn id="8" presetID="5" presetClass="entr" presetSubtype="5" fill="hold" grpId="0" nodeType="withEffect">
                                  <p:stCondLst>
                                    <p:cond delay="0"/>
                                  </p:stCondLst>
                                  <p:childTnLst>
                                    <p:set>
                                      <p:cBhvr>
                                        <p:cTn id="9" dur="1" fill="hold">
                                          <p:stCondLst>
                                            <p:cond delay="0"/>
                                          </p:stCondLst>
                                        </p:cTn>
                                        <p:tgtEl>
                                          <p:spTgt spid="14339">
                                            <p:txEl>
                                              <p:pRg st="1" end="1"/>
                                            </p:txEl>
                                          </p:spTgt>
                                        </p:tgtEl>
                                        <p:attrNameLst>
                                          <p:attrName>style.visibility</p:attrName>
                                        </p:attrNameLst>
                                      </p:cBhvr>
                                      <p:to>
                                        <p:strVal val="visible"/>
                                      </p:to>
                                    </p:set>
                                    <p:animEffect transition="in" filter="checkerboard(down)">
                                      <p:cBhvr>
                                        <p:cTn id="10" dur="500"/>
                                        <p:tgtEl>
                                          <p:spTgt spid="14339">
                                            <p:txEl>
                                              <p:pRg st="1" end="1"/>
                                            </p:txEl>
                                          </p:spTgt>
                                        </p:tgtEl>
                                      </p:cBhvr>
                                    </p:animEffect>
                                  </p:childTnLst>
                                  <p:subTnLst>
                                    <p:animClr clrSpc="rgb" dir="cw">
                                      <p:cBhvr override="childStyle">
                                        <p:cTn dur="1" fill="hold" display="0" masterRel="nextClick" afterEffect="1"/>
                                        <p:tgtEl>
                                          <p:spTgt spid="14339">
                                            <p:txEl>
                                              <p:pRg st="1" end="1"/>
                                            </p:txEl>
                                          </p:spTgt>
                                        </p:tgtEl>
                                        <p:attrNameLst>
                                          <p:attrName>ppt_c</p:attrName>
                                        </p:attrNameLst>
                                      </p:cBhvr>
                                      <p:to>
                                        <a:schemeClr val="bg2"/>
                                      </p:to>
                                    </p:animClr>
                                  </p:subTnLst>
                                </p:cTn>
                              </p:par>
                              <p:par>
                                <p:cTn id="11" presetID="5" presetClass="entr" presetSubtype="5" fill="hold" grpId="0" nodeType="withEffect">
                                  <p:stCondLst>
                                    <p:cond delay="0"/>
                                  </p:stCondLst>
                                  <p:childTnLst>
                                    <p:set>
                                      <p:cBhvr>
                                        <p:cTn id="12" dur="1" fill="hold">
                                          <p:stCondLst>
                                            <p:cond delay="0"/>
                                          </p:stCondLst>
                                        </p:cTn>
                                        <p:tgtEl>
                                          <p:spTgt spid="14339">
                                            <p:txEl>
                                              <p:pRg st="2" end="2"/>
                                            </p:txEl>
                                          </p:spTgt>
                                        </p:tgtEl>
                                        <p:attrNameLst>
                                          <p:attrName>style.visibility</p:attrName>
                                        </p:attrNameLst>
                                      </p:cBhvr>
                                      <p:to>
                                        <p:strVal val="visible"/>
                                      </p:to>
                                    </p:set>
                                    <p:animEffect transition="in" filter="checkerboard(down)">
                                      <p:cBhvr>
                                        <p:cTn id="13" dur="500"/>
                                        <p:tgtEl>
                                          <p:spTgt spid="14339">
                                            <p:txEl>
                                              <p:pRg st="2" end="2"/>
                                            </p:txEl>
                                          </p:spTgt>
                                        </p:tgtEl>
                                      </p:cBhvr>
                                    </p:animEffect>
                                  </p:childTnLst>
                                  <p:subTnLst>
                                    <p:animClr clrSpc="rgb" dir="cw">
                                      <p:cBhvr override="childStyle">
                                        <p:cTn dur="1" fill="hold" display="0" masterRel="nextClick" afterEffect="1"/>
                                        <p:tgtEl>
                                          <p:spTgt spid="14339">
                                            <p:txEl>
                                              <p:pRg st="2" end="2"/>
                                            </p:txEl>
                                          </p:spTgt>
                                        </p:tgtEl>
                                        <p:attrNameLst>
                                          <p:attrName>ppt_c</p:attrName>
                                        </p:attrNameLst>
                                      </p:cBhvr>
                                      <p:to>
                                        <a:schemeClr val="bg2"/>
                                      </p:to>
                                    </p:animClr>
                                  </p:subTnLst>
                                </p:cTn>
                              </p:par>
                              <p:par>
                                <p:cTn id="14" presetID="5" presetClass="entr" presetSubtype="5" fill="hold" grpId="0" nodeType="withEffect">
                                  <p:stCondLst>
                                    <p:cond delay="0"/>
                                  </p:stCondLst>
                                  <p:childTnLst>
                                    <p:set>
                                      <p:cBhvr>
                                        <p:cTn id="15" dur="1" fill="hold">
                                          <p:stCondLst>
                                            <p:cond delay="0"/>
                                          </p:stCondLst>
                                        </p:cTn>
                                        <p:tgtEl>
                                          <p:spTgt spid="14339">
                                            <p:txEl>
                                              <p:pRg st="3" end="3"/>
                                            </p:txEl>
                                          </p:spTgt>
                                        </p:tgtEl>
                                        <p:attrNameLst>
                                          <p:attrName>style.visibility</p:attrName>
                                        </p:attrNameLst>
                                      </p:cBhvr>
                                      <p:to>
                                        <p:strVal val="visible"/>
                                      </p:to>
                                    </p:set>
                                    <p:animEffect transition="in" filter="checkerboard(down)">
                                      <p:cBhvr>
                                        <p:cTn id="16" dur="500"/>
                                        <p:tgtEl>
                                          <p:spTgt spid="14339">
                                            <p:txEl>
                                              <p:pRg st="3" end="3"/>
                                            </p:txEl>
                                          </p:spTgt>
                                        </p:tgtEl>
                                      </p:cBhvr>
                                    </p:animEffect>
                                  </p:childTnLst>
                                  <p:subTnLst>
                                    <p:animClr clrSpc="rgb" dir="cw">
                                      <p:cBhvr override="childStyle">
                                        <p:cTn dur="1" fill="hold" display="0" masterRel="nextClick" afterEffect="1"/>
                                        <p:tgtEl>
                                          <p:spTgt spid="14339">
                                            <p:txEl>
                                              <p:pRg st="3" end="3"/>
                                            </p:txEl>
                                          </p:spTgt>
                                        </p:tgtEl>
                                        <p:attrNameLst>
                                          <p:attrName>ppt_c</p:attrName>
                                        </p:attrNameLst>
                                      </p:cBhvr>
                                      <p:to>
                                        <a:schemeClr val="bg2"/>
                                      </p:to>
                                    </p:animClr>
                                  </p:subTnLst>
                                </p:cTn>
                              </p:par>
                              <p:par>
                                <p:cTn id="17" presetID="5" presetClass="entr" presetSubtype="5" fill="hold" grpId="0" nodeType="withEffect">
                                  <p:stCondLst>
                                    <p:cond delay="0"/>
                                  </p:stCondLst>
                                  <p:childTnLst>
                                    <p:set>
                                      <p:cBhvr>
                                        <p:cTn id="18" dur="1" fill="hold">
                                          <p:stCondLst>
                                            <p:cond delay="0"/>
                                          </p:stCondLst>
                                        </p:cTn>
                                        <p:tgtEl>
                                          <p:spTgt spid="14339">
                                            <p:txEl>
                                              <p:pRg st="4" end="4"/>
                                            </p:txEl>
                                          </p:spTgt>
                                        </p:tgtEl>
                                        <p:attrNameLst>
                                          <p:attrName>style.visibility</p:attrName>
                                        </p:attrNameLst>
                                      </p:cBhvr>
                                      <p:to>
                                        <p:strVal val="visible"/>
                                      </p:to>
                                    </p:set>
                                    <p:animEffect transition="in" filter="checkerboard(down)">
                                      <p:cBhvr>
                                        <p:cTn id="19" dur="500"/>
                                        <p:tgtEl>
                                          <p:spTgt spid="14339">
                                            <p:txEl>
                                              <p:pRg st="4" end="4"/>
                                            </p:txEl>
                                          </p:spTgt>
                                        </p:tgtEl>
                                      </p:cBhvr>
                                    </p:animEffect>
                                  </p:childTnLst>
                                  <p:subTnLst>
                                    <p:animClr clrSpc="rgb" dir="cw">
                                      <p:cBhvr override="childStyle">
                                        <p:cTn dur="1" fill="hold" display="0" masterRel="nextClick" afterEffect="1"/>
                                        <p:tgtEl>
                                          <p:spTgt spid="14339">
                                            <p:txEl>
                                              <p:pRg st="4" end="4"/>
                                            </p:txEl>
                                          </p:spTgt>
                                        </p:tgtEl>
                                        <p:attrNameLst>
                                          <p:attrName>ppt_c</p:attrName>
                                        </p:attrNameLst>
                                      </p:cBhvr>
                                      <p:to>
                                        <a:schemeClr val="bg2"/>
                                      </p:to>
                                    </p:animClr>
                                  </p:subTnLst>
                                </p:cTn>
                              </p:par>
                              <p:par>
                                <p:cTn id="20" presetID="5" presetClass="entr" presetSubtype="5" fill="hold" grpId="0" nodeType="withEffect">
                                  <p:stCondLst>
                                    <p:cond delay="0"/>
                                  </p:stCondLst>
                                  <p:childTnLst>
                                    <p:set>
                                      <p:cBhvr>
                                        <p:cTn id="21" dur="1" fill="hold">
                                          <p:stCondLst>
                                            <p:cond delay="0"/>
                                          </p:stCondLst>
                                        </p:cTn>
                                        <p:tgtEl>
                                          <p:spTgt spid="14339">
                                            <p:txEl>
                                              <p:pRg st="5" end="5"/>
                                            </p:txEl>
                                          </p:spTgt>
                                        </p:tgtEl>
                                        <p:attrNameLst>
                                          <p:attrName>style.visibility</p:attrName>
                                        </p:attrNameLst>
                                      </p:cBhvr>
                                      <p:to>
                                        <p:strVal val="visible"/>
                                      </p:to>
                                    </p:set>
                                    <p:animEffect transition="in" filter="checkerboard(down)">
                                      <p:cBhvr>
                                        <p:cTn id="22" dur="500"/>
                                        <p:tgtEl>
                                          <p:spTgt spid="14339">
                                            <p:txEl>
                                              <p:pRg st="5" end="5"/>
                                            </p:txEl>
                                          </p:spTgt>
                                        </p:tgtEl>
                                      </p:cBhvr>
                                    </p:animEffect>
                                  </p:childTnLst>
                                  <p:subTnLst>
                                    <p:animClr clrSpc="rgb" dir="cw">
                                      <p:cBhvr override="childStyle">
                                        <p:cTn dur="1" fill="hold" display="0" masterRel="nextClick" afterEffect="1"/>
                                        <p:tgtEl>
                                          <p:spTgt spid="14339">
                                            <p:txEl>
                                              <p:pRg st="5" end="5"/>
                                            </p:txEl>
                                          </p:spTgt>
                                        </p:tgtEl>
                                        <p:attrNameLst>
                                          <p:attrName>ppt_c</p:attrName>
                                        </p:attrNameLst>
                                      </p:cBhvr>
                                      <p:to>
                                        <a:schemeClr val="bg2"/>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5" fill="hold" grpId="0" nodeType="clickEffect">
                                  <p:stCondLst>
                                    <p:cond delay="0"/>
                                  </p:stCondLst>
                                  <p:childTnLst>
                                    <p:set>
                                      <p:cBhvr>
                                        <p:cTn id="26" dur="1" fill="hold">
                                          <p:stCondLst>
                                            <p:cond delay="0"/>
                                          </p:stCondLst>
                                        </p:cTn>
                                        <p:tgtEl>
                                          <p:spTgt spid="14339">
                                            <p:txEl>
                                              <p:pRg st="6" end="6"/>
                                            </p:txEl>
                                          </p:spTgt>
                                        </p:tgtEl>
                                        <p:attrNameLst>
                                          <p:attrName>style.visibility</p:attrName>
                                        </p:attrNameLst>
                                      </p:cBhvr>
                                      <p:to>
                                        <p:strVal val="visible"/>
                                      </p:to>
                                    </p:set>
                                    <p:animEffect transition="in" filter="checkerboard(down)">
                                      <p:cBhvr>
                                        <p:cTn id="27" dur="500"/>
                                        <p:tgtEl>
                                          <p:spTgt spid="14339">
                                            <p:txEl>
                                              <p:pRg st="6" end="6"/>
                                            </p:txEl>
                                          </p:spTgt>
                                        </p:tgtEl>
                                      </p:cBhvr>
                                    </p:animEffect>
                                  </p:childTnLst>
                                  <p:subTnLst>
                                    <p:animClr clrSpc="rgb" dir="cw">
                                      <p:cBhvr override="childStyle">
                                        <p:cTn dur="1" fill="hold" display="0" masterRel="nextClick" afterEffect="1"/>
                                        <p:tgtEl>
                                          <p:spTgt spid="14339">
                                            <p:txEl>
                                              <p:pRg st="6" end="6"/>
                                            </p:txEl>
                                          </p:spTgt>
                                        </p:tgtEl>
                                        <p:attrNameLst>
                                          <p:attrName>ppt_c</p:attrName>
                                        </p:attrNameLst>
                                      </p:cBhvr>
                                      <p:to>
                                        <a:schemeClr val="bg2"/>
                                      </p:to>
                                    </p:animClr>
                                  </p:sub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5" fill="hold" grpId="0" nodeType="clickEffect">
                                  <p:stCondLst>
                                    <p:cond delay="0"/>
                                  </p:stCondLst>
                                  <p:childTnLst>
                                    <p:set>
                                      <p:cBhvr>
                                        <p:cTn id="31" dur="1" fill="hold">
                                          <p:stCondLst>
                                            <p:cond delay="0"/>
                                          </p:stCondLst>
                                        </p:cTn>
                                        <p:tgtEl>
                                          <p:spTgt spid="14339">
                                            <p:txEl>
                                              <p:pRg st="7" end="7"/>
                                            </p:txEl>
                                          </p:spTgt>
                                        </p:tgtEl>
                                        <p:attrNameLst>
                                          <p:attrName>style.visibility</p:attrName>
                                        </p:attrNameLst>
                                      </p:cBhvr>
                                      <p:to>
                                        <p:strVal val="visible"/>
                                      </p:to>
                                    </p:set>
                                    <p:animEffect transition="in" filter="checkerboard(down)">
                                      <p:cBhvr>
                                        <p:cTn id="32" dur="500"/>
                                        <p:tgtEl>
                                          <p:spTgt spid="14339">
                                            <p:txEl>
                                              <p:pRg st="7" end="7"/>
                                            </p:txEl>
                                          </p:spTgt>
                                        </p:tgtEl>
                                      </p:cBhvr>
                                    </p:animEffect>
                                  </p:childTnLst>
                                  <p:subTnLst>
                                    <p:animClr clrSpc="rgb" dir="cw">
                                      <p:cBhvr override="childStyle">
                                        <p:cTn dur="1" fill="hold" display="0" masterRel="nextClick" afterEffect="1"/>
                                        <p:tgtEl>
                                          <p:spTgt spid="14339">
                                            <p:txEl>
                                              <p:pRg st="7" end="7"/>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838200" y="228600"/>
            <a:ext cx="4876800" cy="6629400"/>
          </a:xfrm>
        </p:spPr>
        <p:txBody>
          <a:bodyPr/>
          <a:lstStyle/>
          <a:p>
            <a:pPr eaLnBrk="1" hangingPunct="1"/>
            <a:r>
              <a:rPr lang="en-US" sz="3600" smtClean="0">
                <a:solidFill>
                  <a:schemeClr val="tx1"/>
                </a:solidFill>
                <a:latin typeface="High Tower Text" pitchFamily="18" charset="0"/>
              </a:rPr>
              <a:t>The fact that Chaucer wrote in the vernacular </a:t>
            </a:r>
            <a:r>
              <a:rPr lang="en-US" sz="3600" b="1" smtClean="0">
                <a:solidFill>
                  <a:schemeClr val="tx1"/>
                </a:solidFill>
                <a:latin typeface="High Tower Text" pitchFamily="18" charset="0"/>
              </a:rPr>
              <a:t>Middle English</a:t>
            </a:r>
            <a:r>
              <a:rPr lang="en-US" sz="3600" smtClean="0">
                <a:solidFill>
                  <a:schemeClr val="tx1"/>
                </a:solidFill>
                <a:latin typeface="High Tower Text" pitchFamily="18" charset="0"/>
              </a:rPr>
              <a:t>, rather than French or Latin like many of his fellow writers, meant that ordinary folk could enjoy </a:t>
            </a:r>
            <a:r>
              <a:rPr lang="en-US" sz="3600" i="1" smtClean="0">
                <a:solidFill>
                  <a:schemeClr val="tx1"/>
                </a:solidFill>
                <a:latin typeface="High Tower Text" pitchFamily="18" charset="0"/>
              </a:rPr>
              <a:t>The Canterbury Tales </a:t>
            </a:r>
            <a:r>
              <a:rPr lang="en-US" sz="3600" smtClean="0">
                <a:solidFill>
                  <a:schemeClr val="tx1"/>
                </a:solidFill>
                <a:latin typeface="High Tower Text" pitchFamily="18" charset="0"/>
              </a:rPr>
              <a:t>and their entertaining characters.</a:t>
            </a:r>
            <a:r>
              <a:rPr lang="en-US" smtClean="0">
                <a:solidFill>
                  <a:schemeClr val="tx1"/>
                </a:solidFill>
                <a:latin typeface="Arial" charset="0"/>
              </a:rPr>
              <a:t/>
            </a:r>
            <a:br>
              <a:rPr lang="en-US" smtClean="0">
                <a:solidFill>
                  <a:schemeClr val="tx1"/>
                </a:solidFill>
                <a:latin typeface="Arial" charset="0"/>
              </a:rPr>
            </a:br>
            <a:endParaRPr lang="en-US" smtClean="0">
              <a:solidFill>
                <a:schemeClr val="tx1"/>
              </a:solidFill>
              <a:latin typeface="Arial" charset="0"/>
            </a:endParaRPr>
          </a:p>
        </p:txBody>
      </p:sp>
      <p:pic>
        <p:nvPicPr>
          <p:cNvPr id="21507" name="Picture 4" descr="C:\WINDOWS\Desktop\Chaucer Info\nunspriest.jpg"/>
          <p:cNvPicPr>
            <a:picLocks noChangeAspect="1" noChangeArrowheads="1"/>
          </p:cNvPicPr>
          <p:nvPr/>
        </p:nvPicPr>
        <p:blipFill>
          <a:blip r:embed="rId3" cstate="print"/>
          <a:srcRect/>
          <a:stretch>
            <a:fillRect/>
          </a:stretch>
        </p:blipFill>
        <p:spPr bwMode="auto">
          <a:xfrm>
            <a:off x="5715000" y="893763"/>
            <a:ext cx="3429000" cy="5964237"/>
          </a:xfrm>
          <a:prstGeom prst="rect">
            <a:avLst/>
          </a:prstGeom>
          <a:noFill/>
          <a:ln w="12700">
            <a:solidFill>
              <a:srgbClr val="000000"/>
            </a:solid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381000"/>
            <a:ext cx="8305800" cy="6477000"/>
          </a:xfrm>
        </p:spPr>
        <p:txBody>
          <a:bodyPr/>
          <a:lstStyle/>
          <a:p>
            <a:pPr eaLnBrk="1" hangingPunct="1"/>
            <a:r>
              <a:rPr lang="en-US" sz="3600" smtClean="0">
                <a:solidFill>
                  <a:schemeClr val="tx1"/>
                </a:solidFill>
                <a:latin typeface="High Tower Text" pitchFamily="18" charset="0"/>
              </a:rPr>
              <a:t>The late fourteenth century world was still very much one of the spoken word. Books were copied out by hand and were a rare luxury until the advent of the printing press 70 years later. The educated elite could read, but they preferred to hear texts read out loud for entertainment. </a:t>
            </a:r>
            <a:r>
              <a:rPr lang="en-US" sz="3600" i="1" smtClean="0">
                <a:solidFill>
                  <a:schemeClr val="tx1"/>
                </a:solidFill>
                <a:latin typeface="High Tower Text" pitchFamily="18" charset="0"/>
              </a:rPr>
              <a:t>The Canterbury Tales</a:t>
            </a:r>
            <a:r>
              <a:rPr lang="en-US" sz="3600" smtClean="0">
                <a:solidFill>
                  <a:schemeClr val="tx1"/>
                </a:solidFill>
                <a:latin typeface="High Tower Text" pitchFamily="18" charset="0"/>
              </a:rPr>
              <a:t>, with their earthy humor and vivid dialogue, were a runaway success. </a:t>
            </a:r>
            <a:r>
              <a:rPr lang="en-US" sz="3600" smtClean="0">
                <a:solidFill>
                  <a:schemeClr val="tx1"/>
                </a:solidFill>
                <a:latin typeface="Arial" charset="0"/>
              </a:rPr>
              <a:t/>
            </a:r>
            <a:br>
              <a:rPr lang="en-US" sz="3600" smtClean="0">
                <a:solidFill>
                  <a:schemeClr val="tx1"/>
                </a:solidFill>
                <a:latin typeface="Arial" charset="0"/>
              </a:rPr>
            </a:br>
            <a:endParaRPr lang="en-US" smtClean="0">
              <a:solidFill>
                <a:schemeClr val="tx1"/>
              </a:solidFill>
              <a:latin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WINDOWS\Desktop\Chaucer Info\Chaucer art with characters.jpg"/>
          <p:cNvPicPr>
            <a:picLocks noChangeAspect="1" noChangeArrowheads="1"/>
          </p:cNvPicPr>
          <p:nvPr/>
        </p:nvPicPr>
        <p:blipFill>
          <a:blip r:embed="rId3" cstate="print"/>
          <a:srcRect/>
          <a:stretch>
            <a:fillRect/>
          </a:stretch>
        </p:blipFill>
        <p:spPr bwMode="auto">
          <a:xfrm>
            <a:off x="0" y="0"/>
            <a:ext cx="9601200" cy="6856413"/>
          </a:xfrm>
          <a:prstGeom prst="rect">
            <a:avLst/>
          </a:prstGeom>
          <a:noFill/>
          <a:ln w="9525">
            <a:noFill/>
            <a:miter lim="800000"/>
            <a:headEnd/>
            <a:tailEnd/>
          </a:ln>
        </p:spPr>
      </p:pic>
      <p:sp>
        <p:nvSpPr>
          <p:cNvPr id="23555" name="Text Box 3"/>
          <p:cNvSpPr txBox="1">
            <a:spLocks noChangeArrowheads="1"/>
          </p:cNvSpPr>
          <p:nvPr/>
        </p:nvSpPr>
        <p:spPr bwMode="auto">
          <a:xfrm>
            <a:off x="152400" y="4953000"/>
            <a:ext cx="1905000" cy="1570038"/>
          </a:xfrm>
          <a:prstGeom prst="rect">
            <a:avLst/>
          </a:prstGeom>
          <a:noFill/>
          <a:ln w="9525">
            <a:noFill/>
            <a:miter lim="800000"/>
            <a:headEnd/>
            <a:tailEnd/>
          </a:ln>
        </p:spPr>
        <p:txBody>
          <a:bodyPr>
            <a:spAutoFit/>
          </a:bodyPr>
          <a:lstStyle/>
          <a:p>
            <a:pPr>
              <a:spcBef>
                <a:spcPct val="50000"/>
              </a:spcBef>
            </a:pPr>
            <a:r>
              <a:rPr lang="en-US" b="1">
                <a:solidFill>
                  <a:schemeClr val="bg1"/>
                </a:solidFill>
                <a:latin typeface="High Tower Text" pitchFamily="18" charset="0"/>
              </a:rPr>
              <a:t>Chaucer surrounded by his characters.</a:t>
            </a:r>
            <a:endParaRPr lang="en-US">
              <a:latin typeface="High Tower Text"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p:cNvSpPr>
            <a:spLocks noGrp="1"/>
          </p:cNvSpPr>
          <p:nvPr>
            <p:ph type="title"/>
          </p:nvPr>
        </p:nvSpPr>
        <p:spPr>
          <a:xfrm>
            <a:off x="228600" y="228600"/>
            <a:ext cx="8458200" cy="808038"/>
          </a:xfrm>
        </p:spPr>
        <p:txBody>
          <a:bodyPr/>
          <a:lstStyle/>
          <a:p>
            <a:r>
              <a:rPr lang="en-US" smtClean="0"/>
              <a:t>Things to Keep in Mind</a:t>
            </a:r>
          </a:p>
        </p:txBody>
      </p:sp>
      <p:sp>
        <p:nvSpPr>
          <p:cNvPr id="24579" name="Content Placeholder 1"/>
          <p:cNvSpPr>
            <a:spLocks noGrp="1"/>
          </p:cNvSpPr>
          <p:nvPr>
            <p:ph sz="quarter" idx="1"/>
          </p:nvPr>
        </p:nvSpPr>
        <p:spPr>
          <a:xfrm>
            <a:off x="381000" y="990600"/>
            <a:ext cx="8305800" cy="5715000"/>
          </a:xfrm>
        </p:spPr>
        <p:txBody>
          <a:bodyPr/>
          <a:lstStyle/>
          <a:p>
            <a:r>
              <a:rPr lang="en-US" smtClean="0">
                <a:latin typeface="High Tower Text" pitchFamily="18" charset="0"/>
              </a:rPr>
              <a:t>In </a:t>
            </a:r>
            <a:r>
              <a:rPr lang="en-US" b="1" i="1" smtClean="0">
                <a:latin typeface="High Tower Text" pitchFamily="18" charset="0"/>
              </a:rPr>
              <a:t>The Canterbury Tales</a:t>
            </a:r>
            <a:r>
              <a:rPr lang="en-US" smtClean="0">
                <a:latin typeface="High Tower Text" pitchFamily="18" charset="0"/>
              </a:rPr>
              <a:t>, Chaucer wrote about the people he had met in his life.</a:t>
            </a:r>
          </a:p>
          <a:p>
            <a:r>
              <a:rPr lang="en-US" smtClean="0">
                <a:latin typeface="High Tower Text" pitchFamily="18" charset="0"/>
              </a:rPr>
              <a:t>He is criticizing most characters, especially religious figures.</a:t>
            </a:r>
          </a:p>
          <a:p>
            <a:r>
              <a:rPr lang="en-US" smtClean="0">
                <a:latin typeface="High Tower Text" pitchFamily="18" charset="0"/>
              </a:rPr>
              <a:t>Every character has at least one idiosyncrasy, and it is usually negative.</a:t>
            </a:r>
          </a:p>
          <a:p>
            <a:r>
              <a:rPr lang="en-US" smtClean="0">
                <a:latin typeface="High Tower Text" pitchFamily="18" charset="0"/>
              </a:rPr>
              <a:t>We learn about the characters through direct and indirect characterization.</a:t>
            </a:r>
          </a:p>
          <a:p>
            <a:r>
              <a:rPr lang="en-US" smtClean="0">
                <a:latin typeface="High Tower Text" pitchFamily="18" charset="0"/>
              </a:rPr>
              <a:t>Think about the types of characters one would meet in a modern-day </a:t>
            </a:r>
            <a:r>
              <a:rPr lang="en-US" i="1" smtClean="0">
                <a:latin typeface="High Tower Text" pitchFamily="18" charset="0"/>
              </a:rPr>
              <a:t>Canterbury Tales </a:t>
            </a:r>
            <a:r>
              <a:rPr lang="en-US" smtClean="0">
                <a:latin typeface="High Tower Text" pitchFamily="18" charset="0"/>
              </a:rPr>
              <a:t>setting – perhaps a road trip. This is something you will be asked to do as a creative project at the end of this unit.</a:t>
            </a:r>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62000" y="0"/>
            <a:ext cx="7772400" cy="762000"/>
          </a:xfrm>
        </p:spPr>
        <p:txBody>
          <a:bodyPr/>
          <a:lstStyle/>
          <a:p>
            <a:pPr eaLnBrk="1" hangingPunct="1"/>
            <a:r>
              <a:rPr lang="en-US" smtClean="0">
                <a:latin typeface="High Tower Text" pitchFamily="18" charset="0"/>
              </a:rPr>
              <a:t>Early Life</a:t>
            </a:r>
          </a:p>
        </p:txBody>
      </p:sp>
      <p:sp>
        <p:nvSpPr>
          <p:cNvPr id="3075" name="Rectangle 3"/>
          <p:cNvSpPr>
            <a:spLocks noGrp="1" noChangeArrowheads="1"/>
          </p:cNvSpPr>
          <p:nvPr>
            <p:ph type="body" sz="half" idx="1"/>
          </p:nvPr>
        </p:nvSpPr>
        <p:spPr>
          <a:xfrm>
            <a:off x="304800" y="762000"/>
            <a:ext cx="4572000" cy="5867400"/>
          </a:xfrm>
        </p:spPr>
        <p:txBody>
          <a:bodyPr/>
          <a:lstStyle/>
          <a:p>
            <a:pPr eaLnBrk="1" hangingPunct="1">
              <a:lnSpc>
                <a:spcPct val="90000"/>
              </a:lnSpc>
            </a:pPr>
            <a:r>
              <a:rPr lang="en-US" sz="2800" smtClean="0">
                <a:latin typeface="High Tower Text" pitchFamily="18" charset="0"/>
              </a:rPr>
              <a:t>Born 1340 – </a:t>
            </a:r>
            <a:r>
              <a:rPr lang="en-US" sz="2800" b="1" smtClean="0">
                <a:latin typeface="High Tower Text" pitchFamily="18" charset="0"/>
              </a:rPr>
              <a:t>Middle Ages</a:t>
            </a:r>
            <a:r>
              <a:rPr lang="en-US" sz="2800" smtClean="0">
                <a:latin typeface="High Tower Text" pitchFamily="18" charset="0"/>
              </a:rPr>
              <a:t>.</a:t>
            </a:r>
          </a:p>
          <a:p>
            <a:pPr eaLnBrk="1" hangingPunct="1">
              <a:lnSpc>
                <a:spcPct val="90000"/>
              </a:lnSpc>
            </a:pPr>
            <a:r>
              <a:rPr lang="en-US" sz="2800" smtClean="0">
                <a:latin typeface="High Tower Text" pitchFamily="18" charset="0"/>
              </a:rPr>
              <a:t>Son of a prosperous wine merchant – lived among </a:t>
            </a:r>
            <a:r>
              <a:rPr lang="en-US" sz="2800" b="1" smtClean="0">
                <a:latin typeface="High Tower Text" pitchFamily="18" charset="0"/>
              </a:rPr>
              <a:t>wealthy society</a:t>
            </a:r>
            <a:r>
              <a:rPr lang="en-US" sz="2800" smtClean="0">
                <a:latin typeface="High Tower Text" pitchFamily="18" charset="0"/>
              </a:rPr>
              <a:t>.</a:t>
            </a:r>
          </a:p>
          <a:p>
            <a:pPr eaLnBrk="1" hangingPunct="1">
              <a:lnSpc>
                <a:spcPct val="90000"/>
              </a:lnSpc>
            </a:pPr>
            <a:r>
              <a:rPr lang="en-US" sz="2800" smtClean="0">
                <a:latin typeface="High Tower Text" pitchFamily="18" charset="0"/>
              </a:rPr>
              <a:t>In his mid-teens, he was placed in the service of the </a:t>
            </a:r>
            <a:r>
              <a:rPr lang="en-US" sz="2800" b="1" smtClean="0">
                <a:latin typeface="High Tower Text" pitchFamily="18" charset="0"/>
              </a:rPr>
              <a:t>Countess of Ulster </a:t>
            </a:r>
            <a:r>
              <a:rPr lang="en-US" sz="2800" smtClean="0">
                <a:latin typeface="High Tower Text" pitchFamily="18" charset="0"/>
              </a:rPr>
              <a:t>to obtain more education and be </a:t>
            </a:r>
            <a:r>
              <a:rPr lang="en-US" sz="2800" b="1" smtClean="0">
                <a:latin typeface="High Tower Text" pitchFamily="18" charset="0"/>
              </a:rPr>
              <a:t>schooled in court and society life</a:t>
            </a:r>
            <a:r>
              <a:rPr lang="en-US" sz="2800" smtClean="0">
                <a:latin typeface="High Tower Text" pitchFamily="18" charset="0"/>
              </a:rPr>
              <a:t>.</a:t>
            </a:r>
          </a:p>
          <a:p>
            <a:pPr eaLnBrk="1" hangingPunct="1">
              <a:lnSpc>
                <a:spcPct val="90000"/>
              </a:lnSpc>
            </a:pPr>
            <a:r>
              <a:rPr lang="en-US" sz="2800" smtClean="0">
                <a:latin typeface="High Tower Text" pitchFamily="18" charset="0"/>
              </a:rPr>
              <a:t>He learned </a:t>
            </a:r>
            <a:r>
              <a:rPr lang="en-US" sz="2800" b="1" smtClean="0">
                <a:latin typeface="High Tower Text" pitchFamily="18" charset="0"/>
              </a:rPr>
              <a:t>languages </a:t>
            </a:r>
            <a:r>
              <a:rPr lang="en-US" sz="2800" smtClean="0">
                <a:latin typeface="High Tower Text" pitchFamily="18" charset="0"/>
              </a:rPr>
              <a:t>during his education – Latin, Greek, and also some French and Italian.</a:t>
            </a:r>
          </a:p>
        </p:txBody>
      </p:sp>
      <p:pic>
        <p:nvPicPr>
          <p:cNvPr id="7172" name="Picture 6" descr="C:\WINDOWS\Desktop\Chaucer Info\chaucer.jpg"/>
          <p:cNvPicPr>
            <a:picLocks noChangeAspect="1" noChangeArrowheads="1"/>
          </p:cNvPicPr>
          <p:nvPr/>
        </p:nvPicPr>
        <p:blipFill>
          <a:blip r:embed="rId3" cstate="print"/>
          <a:srcRect r="6560"/>
          <a:stretch>
            <a:fillRect/>
          </a:stretch>
        </p:blipFill>
        <p:spPr bwMode="auto">
          <a:xfrm>
            <a:off x="5638800" y="1371600"/>
            <a:ext cx="3505200" cy="4648200"/>
          </a:xfrm>
          <a:prstGeom prst="rect">
            <a:avLst/>
          </a:prstGeom>
          <a:noFill/>
          <a:ln w="19050">
            <a:solidFill>
              <a:srgbClr val="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075">
                                            <p:txEl>
                                              <p:pRg st="0" end="0"/>
                                            </p:txEl>
                                          </p:spTgt>
                                        </p:tgtEl>
                                        <p:attrNameLst>
                                          <p:attrName>ppt_c</p:attrName>
                                        </p:attrNameLst>
                                      </p:cBhvr>
                                      <p:to>
                                        <a:schemeClr val="bg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075">
                                            <p:txEl>
                                              <p:pRg st="1" end="1"/>
                                            </p:txEl>
                                          </p:spTgt>
                                        </p:tgtEl>
                                        <p:attrNameLst>
                                          <p:attrName>ppt_c</p:attrName>
                                        </p:attrNameLst>
                                      </p:cBhvr>
                                      <p:to>
                                        <a:schemeClr val="bg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additive="base">
                                        <p:cTn id="19" dur="500" fill="hold"/>
                                        <p:tgtEl>
                                          <p:spTgt spid="307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075">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075">
                                            <p:txEl>
                                              <p:pRg st="2" end="2"/>
                                            </p:txEl>
                                          </p:spTgt>
                                        </p:tgtEl>
                                        <p:attrNameLst>
                                          <p:attrName>ppt_c</p:attrName>
                                        </p:attrNameLst>
                                      </p:cBhvr>
                                      <p:to>
                                        <a:schemeClr val="bg2"/>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3075">
                                            <p:txEl>
                                              <p:pRg st="3" end="3"/>
                                            </p:txEl>
                                          </p:spTgt>
                                        </p:tgtEl>
                                        <p:attrNameLst>
                                          <p:attrName>style.visibility</p:attrName>
                                        </p:attrNameLst>
                                      </p:cBhvr>
                                      <p:to>
                                        <p:strVal val="visible"/>
                                      </p:to>
                                    </p:set>
                                    <p:anim calcmode="lin" valueType="num">
                                      <p:cBhvr additive="base">
                                        <p:cTn id="25" dur="500" fill="hold"/>
                                        <p:tgtEl>
                                          <p:spTgt spid="307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075">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075">
                                            <p:txEl>
                                              <p:pRg st="3" end="3"/>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533400" y="304800"/>
            <a:ext cx="7772400" cy="731838"/>
          </a:xfrm>
        </p:spPr>
        <p:txBody>
          <a:bodyPr/>
          <a:lstStyle/>
          <a:p>
            <a:r>
              <a:rPr lang="en-US" smtClean="0"/>
              <a:t>Be on the Lookout For…</a:t>
            </a:r>
          </a:p>
        </p:txBody>
      </p:sp>
      <p:sp>
        <p:nvSpPr>
          <p:cNvPr id="25603" name="Content Placeholder 2"/>
          <p:cNvSpPr>
            <a:spLocks noGrp="1"/>
          </p:cNvSpPr>
          <p:nvPr>
            <p:ph sz="quarter" idx="1"/>
          </p:nvPr>
        </p:nvSpPr>
        <p:spPr>
          <a:xfrm>
            <a:off x="381000" y="1066800"/>
            <a:ext cx="8534400" cy="5334000"/>
          </a:xfrm>
        </p:spPr>
        <p:txBody>
          <a:bodyPr/>
          <a:lstStyle/>
          <a:p>
            <a:r>
              <a:rPr lang="en-US" smtClean="0"/>
              <a:t>How important information about a character can be expressed through appearance and clothing</a:t>
            </a:r>
          </a:p>
          <a:p>
            <a:r>
              <a:rPr lang="en-US" smtClean="0"/>
              <a:t>The seven deadly sins – most characters exhibit at least one: wrath, greed, sloth, pride, lust, envy, and gluttony.</a:t>
            </a:r>
          </a:p>
          <a:p>
            <a:r>
              <a:rPr lang="en-US" smtClean="0"/>
              <a:t>Allusions – What allusions are made to the Bible, mythology, and other literature in order to enhance characterization?</a:t>
            </a:r>
          </a:p>
          <a:p>
            <a:r>
              <a:rPr lang="en-US" smtClean="0"/>
              <a:t>Chaucer’s interjections – they reveal his approval or disapproval of different characters</a:t>
            </a:r>
          </a:p>
          <a:p>
            <a:r>
              <a:rPr lang="en-US" smtClean="0"/>
              <a:t>Different genres of literature in the characters’ tales (more details later)</a:t>
            </a:r>
          </a:p>
          <a:p>
            <a:r>
              <a:rPr lang="en-US" smtClean="0"/>
              <a:t>Different comical strategies in satirizing the characters (more details later)</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09600" y="533400"/>
            <a:ext cx="7315200" cy="1154113"/>
          </a:xfrm>
        </p:spPr>
        <p:txBody>
          <a:bodyPr/>
          <a:lstStyle/>
          <a:p>
            <a:r>
              <a:rPr lang="en-US" smtClean="0"/>
              <a:t>Impact</a:t>
            </a:r>
          </a:p>
        </p:txBody>
      </p:sp>
      <p:sp>
        <p:nvSpPr>
          <p:cNvPr id="26627" name="Rectangle 3"/>
          <p:cNvSpPr>
            <a:spLocks noGrp="1" noChangeArrowheads="1"/>
          </p:cNvSpPr>
          <p:nvPr>
            <p:ph idx="1"/>
          </p:nvPr>
        </p:nvSpPr>
        <p:spPr>
          <a:xfrm>
            <a:off x="685800" y="1752600"/>
            <a:ext cx="7315200" cy="3844925"/>
          </a:xfrm>
        </p:spPr>
        <p:txBody>
          <a:bodyPr/>
          <a:lstStyle/>
          <a:p>
            <a:r>
              <a:rPr lang="en-US" sz="2800" smtClean="0">
                <a:latin typeface="High Tower Text" pitchFamily="18" charset="0"/>
              </a:rPr>
              <a:t>Chaucer is the first to …</a:t>
            </a:r>
          </a:p>
          <a:p>
            <a:pPr lvl="1"/>
            <a:r>
              <a:rPr lang="en-US" sz="2800" smtClean="0">
                <a:latin typeface="High Tower Text" pitchFamily="18" charset="0"/>
              </a:rPr>
              <a:t>Use people or characters in real-life terms</a:t>
            </a:r>
          </a:p>
          <a:p>
            <a:pPr lvl="1"/>
            <a:r>
              <a:rPr lang="en-US" sz="2800" smtClean="0">
                <a:latin typeface="High Tower Text" pitchFamily="18" charset="0"/>
              </a:rPr>
              <a:t>Think about the influence reading has on people</a:t>
            </a:r>
          </a:p>
          <a:p>
            <a:pPr lvl="1"/>
            <a:r>
              <a:rPr lang="en-US" sz="2800" smtClean="0">
                <a:latin typeface="High Tower Text" pitchFamily="18" charset="0"/>
              </a:rPr>
              <a:t>Think about the ethical impact of reading</a:t>
            </a:r>
          </a:p>
          <a:p>
            <a:pPr lvl="1"/>
            <a:r>
              <a:rPr lang="en-US" sz="2800" smtClean="0">
                <a:latin typeface="High Tower Text" pitchFamily="18" charset="0"/>
              </a:rPr>
              <a:t>Use literature to criticize society</a:t>
            </a:r>
          </a:p>
          <a:p>
            <a:pPr lvl="1"/>
            <a:r>
              <a:rPr lang="en-US" sz="2800" smtClean="0">
                <a:latin typeface="High Tower Text" pitchFamily="18" charset="0"/>
              </a:rPr>
              <a:t>Be interested in how social conditions make us who we are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09600" y="304800"/>
            <a:ext cx="7772400" cy="808038"/>
          </a:xfrm>
        </p:spPr>
        <p:txBody>
          <a:bodyPr/>
          <a:lstStyle/>
          <a:p>
            <a:r>
              <a:rPr lang="en-US" smtClean="0"/>
              <a:t>Chaucer’s Poetic Format</a:t>
            </a:r>
          </a:p>
        </p:txBody>
      </p:sp>
      <p:sp>
        <p:nvSpPr>
          <p:cNvPr id="27651" name="Content Placeholder 2"/>
          <p:cNvSpPr>
            <a:spLocks noGrp="1"/>
          </p:cNvSpPr>
          <p:nvPr>
            <p:ph sz="quarter" idx="1"/>
          </p:nvPr>
        </p:nvSpPr>
        <p:spPr>
          <a:xfrm>
            <a:off x="381000" y="1143000"/>
            <a:ext cx="8534400" cy="5486400"/>
          </a:xfrm>
        </p:spPr>
        <p:txBody>
          <a:bodyPr/>
          <a:lstStyle/>
          <a:p>
            <a:r>
              <a:rPr lang="en-US" sz="3200" b="1" smtClean="0"/>
              <a:t>Heroic Couplets = traditional form for English poetry, commonly used for epic and narrative poetry in particular.</a:t>
            </a:r>
          </a:p>
          <a:p>
            <a:r>
              <a:rPr lang="en-US" sz="3200" b="1" smtClean="0"/>
              <a:t> It refers to poems constructed from a sequence of </a:t>
            </a:r>
            <a:r>
              <a:rPr lang="en-US" sz="3200" b="1" u="sng" smtClean="0"/>
              <a:t>rhyming pairs </a:t>
            </a:r>
            <a:r>
              <a:rPr lang="en-US" sz="3200" b="1" smtClean="0"/>
              <a:t>(</a:t>
            </a:r>
            <a:r>
              <a:rPr lang="en-US" sz="3200" b="1" i="1" smtClean="0"/>
              <a:t>couplets</a:t>
            </a:r>
            <a:r>
              <a:rPr lang="en-US" sz="3200" b="1" smtClean="0"/>
              <a:t> – AABB rhyme scheme) in lines of approximate </a:t>
            </a:r>
            <a:r>
              <a:rPr lang="en-US" sz="3200" b="1" u="sng" smtClean="0"/>
              <a:t>iambic pentameter</a:t>
            </a:r>
            <a:r>
              <a:rPr lang="en-US" sz="3200" b="1" smtClean="0"/>
              <a:t> (5 pairs of unstressed/stressed syllables, 10 total for each line). </a:t>
            </a:r>
          </a:p>
          <a:p>
            <a:r>
              <a:rPr lang="en-US" sz="3200" b="1" smtClean="0"/>
              <a:t>The rhyme is always masculine, meaning it ends in a stressed syllable that has a final consonant sound.</a:t>
            </a:r>
            <a:endParaRPr lang="en-US" sz="320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685800"/>
            <a:ext cx="8305800" cy="5715000"/>
          </a:xfrm>
        </p:spPr>
        <p:txBody>
          <a:bodyPr/>
          <a:lstStyle/>
          <a:p>
            <a:pPr marL="0" indent="0">
              <a:buFont typeface="Wingdings 2" pitchFamily="18" charset="2"/>
              <a:buNone/>
            </a:pPr>
            <a:r>
              <a:rPr lang="en-US" sz="3000" b="1" smtClean="0"/>
              <a:t>O could I flow like thee, and make thy </a:t>
            </a:r>
            <a:r>
              <a:rPr lang="en-US" sz="3000" b="1" u="sng" smtClean="0"/>
              <a:t>str</a:t>
            </a:r>
            <a:r>
              <a:rPr lang="en-US" sz="3000" b="1" i="1" u="sng" smtClean="0"/>
              <a:t>eam</a:t>
            </a:r>
          </a:p>
          <a:p>
            <a:pPr marL="0" indent="0">
              <a:buFont typeface="Wingdings 2" pitchFamily="18" charset="2"/>
              <a:buNone/>
            </a:pPr>
            <a:r>
              <a:rPr lang="en-US" sz="3000" b="1" smtClean="0"/>
              <a:t> 				</a:t>
            </a:r>
            <a:r>
              <a:rPr lang="en-US" sz="2000" b="1" smtClean="0"/>
              <a:t>(final consonant sound m)</a:t>
            </a:r>
            <a:endParaRPr lang="en-US" sz="3000" b="1" smtClean="0"/>
          </a:p>
          <a:p>
            <a:pPr marL="0" indent="0">
              <a:buFont typeface="Wingdings 2" pitchFamily="18" charset="2"/>
              <a:buNone/>
            </a:pPr>
            <a:r>
              <a:rPr lang="en-US" sz="3000" b="1" smtClean="0"/>
              <a:t>My great example, as it is my </a:t>
            </a:r>
            <a:r>
              <a:rPr lang="en-US" sz="3000" b="1" u="sng" smtClean="0"/>
              <a:t>th</a:t>
            </a:r>
            <a:r>
              <a:rPr lang="en-US" sz="3000" b="1" i="1" u="sng" smtClean="0"/>
              <a:t>eme</a:t>
            </a:r>
            <a:r>
              <a:rPr lang="en-US" sz="3000" b="1" smtClean="0"/>
              <a:t>! </a:t>
            </a:r>
          </a:p>
          <a:p>
            <a:pPr marL="0" indent="0">
              <a:buFont typeface="Wingdings 2" pitchFamily="18" charset="2"/>
              <a:buNone/>
            </a:pPr>
            <a:endParaRPr lang="en-US" sz="3000" b="1" smtClean="0"/>
          </a:p>
          <a:p>
            <a:pPr marL="0" indent="0">
              <a:buFont typeface="Wingdings 2" pitchFamily="18" charset="2"/>
              <a:buNone/>
            </a:pPr>
            <a:r>
              <a:rPr lang="en-US" sz="3000" b="1" smtClean="0"/>
              <a:t>Though deep yet clear, though gentle yet not </a:t>
            </a:r>
            <a:r>
              <a:rPr lang="en-US" sz="3000" b="1" u="sng" smtClean="0"/>
              <a:t>d</a:t>
            </a:r>
            <a:r>
              <a:rPr lang="en-US" sz="3000" b="1" i="1" u="sng" smtClean="0"/>
              <a:t>ull</a:t>
            </a:r>
            <a:r>
              <a:rPr lang="en-US" sz="3000" b="1" smtClean="0"/>
              <a:t>;</a:t>
            </a:r>
          </a:p>
          <a:p>
            <a:pPr marL="0" indent="0">
              <a:buFont typeface="Wingdings 2" pitchFamily="18" charset="2"/>
              <a:buNone/>
            </a:pPr>
            <a:r>
              <a:rPr lang="en-US" sz="3000" b="1" smtClean="0"/>
              <a:t> 					</a:t>
            </a:r>
            <a:r>
              <a:rPr lang="en-US" sz="2000" b="1" smtClean="0"/>
              <a:t>(final consonant sound l)</a:t>
            </a:r>
          </a:p>
          <a:p>
            <a:pPr marL="0" indent="0">
              <a:buFont typeface="Wingdings 2" pitchFamily="18" charset="2"/>
              <a:buNone/>
            </a:pPr>
            <a:r>
              <a:rPr lang="en-US" sz="3000" b="1" smtClean="0"/>
              <a:t>Strong without rage, without o'erflowing </a:t>
            </a:r>
            <a:r>
              <a:rPr lang="en-US" sz="3000" b="1" u="sng" smtClean="0"/>
              <a:t>f</a:t>
            </a:r>
            <a:r>
              <a:rPr lang="en-US" sz="3000" b="1" i="1" u="sng" smtClean="0"/>
              <a:t>ull</a:t>
            </a:r>
            <a:r>
              <a:rPr lang="en-US" sz="3000" b="1" smtClean="0"/>
              <a:t>. </a:t>
            </a:r>
          </a:p>
          <a:p>
            <a:pPr marL="0" indent="0">
              <a:buFont typeface="Wingdings 2" pitchFamily="18" charset="2"/>
              <a:buNone/>
            </a:pPr>
            <a:endParaRPr lang="en-US" sz="3000" b="1" smtClean="0"/>
          </a:p>
          <a:p>
            <a:pPr marL="0" indent="0">
              <a:buFont typeface="Wingdings 2" pitchFamily="18" charset="2"/>
              <a:buNone/>
            </a:pPr>
            <a:r>
              <a:rPr lang="en-US" sz="3000" b="1" smtClean="0"/>
              <a:t>*Count syllables – approximately 10, right?</a:t>
            </a:r>
          </a:p>
        </p:txBody>
      </p:sp>
      <p:sp>
        <p:nvSpPr>
          <p:cNvPr id="8" name="Left-Up Arrow 7"/>
          <p:cNvSpPr/>
          <p:nvPr/>
        </p:nvSpPr>
        <p:spPr>
          <a:xfrm>
            <a:off x="6813550" y="1403350"/>
            <a:ext cx="850900" cy="850900"/>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Left-Up Arrow 8"/>
          <p:cNvSpPr/>
          <p:nvPr/>
        </p:nvSpPr>
        <p:spPr>
          <a:xfrm>
            <a:off x="8077200" y="3505200"/>
            <a:ext cx="850900" cy="850900"/>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85800" y="228600"/>
            <a:ext cx="7772400" cy="808038"/>
          </a:xfrm>
        </p:spPr>
        <p:txBody>
          <a:bodyPr/>
          <a:lstStyle/>
          <a:p>
            <a:r>
              <a:rPr lang="en-US" smtClean="0"/>
              <a:t>Chaucer’s Way of Straying</a:t>
            </a:r>
          </a:p>
        </p:txBody>
      </p:sp>
      <p:sp>
        <p:nvSpPr>
          <p:cNvPr id="3" name="Content Placeholder 2"/>
          <p:cNvSpPr>
            <a:spLocks noGrp="1"/>
          </p:cNvSpPr>
          <p:nvPr>
            <p:ph sz="quarter" idx="1"/>
          </p:nvPr>
        </p:nvSpPr>
        <p:spPr>
          <a:xfrm>
            <a:off x="228600" y="990600"/>
            <a:ext cx="8763000" cy="5638800"/>
          </a:xfrm>
        </p:spPr>
        <p:txBody>
          <a:bodyPr/>
          <a:lstStyle/>
          <a:p>
            <a:pPr>
              <a:defRPr/>
            </a:pPr>
            <a:r>
              <a:rPr lang="en-US" sz="2500" b="1" dirty="0" smtClean="0"/>
              <a:t>Chaucer is credited with the first widespread use of iambic pentameter.</a:t>
            </a:r>
          </a:p>
          <a:p>
            <a:pPr>
              <a:defRPr/>
            </a:pPr>
            <a:r>
              <a:rPr lang="en-US" sz="2500" b="1" dirty="0" smtClean="0"/>
              <a:t>However, he allowed himself to stray from the heroic couplet form with the occasional use of </a:t>
            </a:r>
            <a:r>
              <a:rPr lang="en-US" sz="2500" b="1" i="1" dirty="0" smtClean="0"/>
              <a:t>enjambment</a:t>
            </a:r>
            <a:r>
              <a:rPr lang="en-US" sz="2500" b="1" dirty="0" smtClean="0"/>
              <a:t>, which is:</a:t>
            </a:r>
          </a:p>
          <a:p>
            <a:pPr marL="0" indent="0">
              <a:buFont typeface="Wingdings 2" pitchFamily="18" charset="2"/>
              <a:buNone/>
              <a:defRPr/>
            </a:pPr>
            <a:endParaRPr lang="en-US" sz="2500" b="1" dirty="0" smtClean="0"/>
          </a:p>
          <a:p>
            <a:pPr marL="0" indent="0">
              <a:buFont typeface="Wingdings 2" pitchFamily="18" charset="2"/>
              <a:buNone/>
              <a:defRPr/>
            </a:pPr>
            <a:r>
              <a:rPr lang="en-US" sz="2500" b="1" dirty="0" smtClean="0"/>
              <a:t>--The breaking of a syntactic unit (a phrase, clause, or sentence) by the end of a line or between two verses. </a:t>
            </a:r>
          </a:p>
          <a:p>
            <a:pPr marL="0" indent="0">
              <a:buFont typeface="Wingdings 2" pitchFamily="18" charset="2"/>
              <a:buNone/>
              <a:defRPr/>
            </a:pPr>
            <a:r>
              <a:rPr lang="en-US" sz="2500" b="1" dirty="0" smtClean="0"/>
              <a:t>--It is to be contrasted with </a:t>
            </a:r>
            <a:r>
              <a:rPr lang="en-US" sz="2500" b="1" i="1" dirty="0" smtClean="0"/>
              <a:t>end-stopping</a:t>
            </a:r>
            <a:r>
              <a:rPr lang="en-US" sz="2500" b="1" dirty="0" smtClean="0"/>
              <a:t>, where each linguistic unit corresponds with a single line, and </a:t>
            </a:r>
            <a:r>
              <a:rPr lang="en-US" sz="2500" b="1" i="1" dirty="0" smtClean="0"/>
              <a:t>caesura</a:t>
            </a:r>
            <a:r>
              <a:rPr lang="en-US" sz="2500" b="1" dirty="0" smtClean="0"/>
              <a:t>, in which the linguistic unit ends mid-line. </a:t>
            </a:r>
          </a:p>
          <a:p>
            <a:pPr marL="0" indent="0">
              <a:buFont typeface="Wingdings 2" pitchFamily="18" charset="2"/>
              <a:buNone/>
              <a:defRPr/>
            </a:pPr>
            <a:r>
              <a:rPr lang="en-US" sz="2500" b="1" dirty="0" smtClean="0"/>
              <a:t>--The term is directly borrowed from the French </a:t>
            </a:r>
            <a:r>
              <a:rPr lang="en-US" sz="2500" b="1" i="1" dirty="0" err="1" smtClean="0"/>
              <a:t>enjambement</a:t>
            </a:r>
            <a:r>
              <a:rPr lang="en-US" sz="2500" b="1" dirty="0" smtClean="0"/>
              <a:t>, meaning "straddling" or "bestriding." Enjambment is sometimes referred to as a "run-on line” in  poetry.</a:t>
            </a:r>
            <a:endParaRPr lang="en-US" sz="2500"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descr="C:\WINDOWS\Desktop\Chaucer Info\tabard.gif"/>
          <p:cNvPicPr>
            <a:picLocks noChangeAspect="1" noChangeArrowheads="1"/>
          </p:cNvPicPr>
          <p:nvPr/>
        </p:nvPicPr>
        <p:blipFill>
          <a:blip r:embed="rId3" cstate="print"/>
          <a:srcRect/>
          <a:stretch>
            <a:fillRect/>
          </a:stretch>
        </p:blipFill>
        <p:spPr bwMode="auto">
          <a:xfrm>
            <a:off x="1066800" y="1524000"/>
            <a:ext cx="7010400" cy="4673600"/>
          </a:xfrm>
          <a:prstGeom prst="rect">
            <a:avLst/>
          </a:prstGeom>
          <a:noFill/>
          <a:ln w="9525">
            <a:noFill/>
            <a:miter lim="800000"/>
            <a:headEnd/>
            <a:tailEnd/>
          </a:ln>
        </p:spPr>
      </p:pic>
      <p:sp>
        <p:nvSpPr>
          <p:cNvPr id="30723" name="Rectangle 2"/>
          <p:cNvSpPr>
            <a:spLocks noGrp="1" noChangeArrowheads="1"/>
          </p:cNvSpPr>
          <p:nvPr>
            <p:ph type="title"/>
          </p:nvPr>
        </p:nvSpPr>
        <p:spPr>
          <a:xfrm>
            <a:off x="14288" y="533400"/>
            <a:ext cx="9144000" cy="1295400"/>
          </a:xfrm>
        </p:spPr>
        <p:txBody>
          <a:bodyPr/>
          <a:lstStyle/>
          <a:p>
            <a:pPr eaLnBrk="1" hangingPunct="1"/>
            <a:r>
              <a:rPr lang="en-US" sz="3200" smtClean="0">
                <a:latin typeface="High Tower Text" pitchFamily="18" charset="0"/>
              </a:rPr>
              <a:t>So, let’s travel back to London, to the area called Southwark, and stop at the Tabard Inn, where the story begins.</a:t>
            </a:r>
            <a:endParaRPr lang="en-US" smtClean="0">
              <a:latin typeface="High Tower Text"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838200" y="304800"/>
            <a:ext cx="7772400" cy="731838"/>
          </a:xfrm>
        </p:spPr>
        <p:txBody>
          <a:bodyPr/>
          <a:lstStyle/>
          <a:p>
            <a:r>
              <a:rPr lang="en-US" smtClean="0"/>
              <a:t>Journal Entry –Prologue</a:t>
            </a:r>
          </a:p>
        </p:txBody>
      </p:sp>
      <p:sp>
        <p:nvSpPr>
          <p:cNvPr id="31747" name="Content Placeholder 2"/>
          <p:cNvSpPr>
            <a:spLocks noGrp="1"/>
          </p:cNvSpPr>
          <p:nvPr>
            <p:ph sz="quarter" idx="1"/>
          </p:nvPr>
        </p:nvSpPr>
        <p:spPr>
          <a:xfrm>
            <a:off x="533400" y="990600"/>
            <a:ext cx="8153400" cy="5334000"/>
          </a:xfrm>
        </p:spPr>
        <p:txBody>
          <a:bodyPr/>
          <a:lstStyle/>
          <a:p>
            <a:r>
              <a:rPr lang="en-US" sz="3400" smtClean="0"/>
              <a:t>In your opinion, in what ways can a person’s clothing express information about them? What are some modern day situations where clothing matters?</a:t>
            </a:r>
          </a:p>
          <a:p>
            <a:r>
              <a:rPr lang="en-US" sz="3400" smtClean="0"/>
              <a:t>Think  about the characters we’ve met so far in The Canterbury Tales who have had some type of clothing description. What points is Chaucer trying to get across about each person based on the different articles of clothing/accessories described?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Journal Entry – Wife of Bath</a:t>
            </a:r>
          </a:p>
        </p:txBody>
      </p:sp>
      <p:sp>
        <p:nvSpPr>
          <p:cNvPr id="32771" name="Content Placeholder 2"/>
          <p:cNvSpPr>
            <a:spLocks noGrp="1"/>
          </p:cNvSpPr>
          <p:nvPr>
            <p:ph sz="quarter" idx="1"/>
          </p:nvPr>
        </p:nvSpPr>
        <p:spPr>
          <a:xfrm>
            <a:off x="533400" y="1447800"/>
            <a:ext cx="8305800" cy="4876800"/>
          </a:xfrm>
        </p:spPr>
        <p:txBody>
          <a:bodyPr/>
          <a:lstStyle/>
          <a:p>
            <a:r>
              <a:rPr lang="en-US" sz="3000" b="1" smtClean="0"/>
              <a:t>If you could choose to have an operation that would make you either twice as benevolent (noble/kind-hearted) or twice as attractive, which would you choose and why? Make sure to consider the possible negative “side effects” of extreme attractiveness and extreme kindness when you make your choice.</a:t>
            </a:r>
          </a:p>
          <a:p>
            <a:r>
              <a:rPr lang="en-US" sz="3000" b="1" smtClean="0"/>
              <a:t>What were the Wife of Bath’s thoughts (via the old lady) on the benefits of being old and ugly?</a:t>
            </a:r>
          </a:p>
          <a:p>
            <a:endParaRPr lang="en-US"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Journal Entry - Miller</a:t>
            </a:r>
          </a:p>
        </p:txBody>
      </p:sp>
      <p:sp>
        <p:nvSpPr>
          <p:cNvPr id="33795" name="Content Placeholder 2"/>
          <p:cNvSpPr>
            <a:spLocks noGrp="1"/>
          </p:cNvSpPr>
          <p:nvPr>
            <p:ph idx="1"/>
          </p:nvPr>
        </p:nvSpPr>
        <p:spPr>
          <a:xfrm>
            <a:off x="533400" y="1447800"/>
            <a:ext cx="8153400" cy="5029200"/>
          </a:xfrm>
        </p:spPr>
        <p:txBody>
          <a:bodyPr/>
          <a:lstStyle/>
          <a:p>
            <a:pPr>
              <a:buFont typeface="Wingdings" pitchFamily="2" charset="2"/>
              <a:buChar char="Ø"/>
            </a:pPr>
            <a:r>
              <a:rPr lang="en-US" sz="4000" b="1" smtClean="0"/>
              <a:t>Is it ever acceptable to cheat on a significant other? Why/why not? If you do believe it is acceptable, under what circumstances? </a:t>
            </a:r>
          </a:p>
          <a:p>
            <a:pPr>
              <a:buFont typeface="Wingdings" pitchFamily="2" charset="2"/>
              <a:buChar char="Ø"/>
            </a:pPr>
            <a:r>
              <a:rPr lang="en-US" sz="4000" b="1" smtClean="0"/>
              <a:t>What were the circumstances that facilitated cheating in “The Miller’s Tale”? Do the circumstances make the characters’ actions excusable?</a:t>
            </a:r>
            <a:endParaRPr lang="en-US"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solidFill>
                  <a:srgbClr val="7B9899"/>
                </a:solidFill>
              </a:rPr>
              <a:t>Review – Types of Characters</a:t>
            </a:r>
          </a:p>
        </p:txBody>
      </p:sp>
      <p:sp>
        <p:nvSpPr>
          <p:cNvPr id="34819" name="Rectangle 3"/>
          <p:cNvSpPr>
            <a:spLocks noGrp="1" noChangeArrowheads="1"/>
          </p:cNvSpPr>
          <p:nvPr>
            <p:ph sz="quarter" idx="1"/>
          </p:nvPr>
        </p:nvSpPr>
        <p:spPr>
          <a:xfrm>
            <a:off x="301625" y="1527175"/>
            <a:ext cx="8504238" cy="4572000"/>
          </a:xfrm>
        </p:spPr>
        <p:txBody>
          <a:bodyPr/>
          <a:lstStyle/>
          <a:p>
            <a:pPr eaLnBrk="1" hangingPunct="1">
              <a:lnSpc>
                <a:spcPct val="80000"/>
              </a:lnSpc>
            </a:pPr>
            <a:r>
              <a:rPr lang="en-US" sz="2700" smtClean="0"/>
              <a:t>Character: person in the story (fictional representation)</a:t>
            </a:r>
          </a:p>
          <a:p>
            <a:pPr eaLnBrk="1" hangingPunct="1">
              <a:lnSpc>
                <a:spcPct val="80000"/>
              </a:lnSpc>
            </a:pPr>
            <a:r>
              <a:rPr lang="en-US" sz="2700" smtClean="0"/>
              <a:t>Round – a developed character; complex </a:t>
            </a:r>
          </a:p>
          <a:p>
            <a:pPr eaLnBrk="1" hangingPunct="1">
              <a:lnSpc>
                <a:spcPct val="80000"/>
              </a:lnSpc>
            </a:pPr>
            <a:r>
              <a:rPr lang="en-US" sz="2700" smtClean="0"/>
              <a:t>Protagonist – the main character</a:t>
            </a:r>
          </a:p>
          <a:p>
            <a:pPr eaLnBrk="1" hangingPunct="1">
              <a:lnSpc>
                <a:spcPct val="80000"/>
              </a:lnSpc>
            </a:pPr>
            <a:r>
              <a:rPr lang="en-US" sz="2700" smtClean="0"/>
              <a:t>Antagonist – works against the protagonist</a:t>
            </a:r>
          </a:p>
          <a:p>
            <a:pPr eaLnBrk="1" hangingPunct="1">
              <a:lnSpc>
                <a:spcPct val="80000"/>
              </a:lnSpc>
            </a:pPr>
            <a:r>
              <a:rPr lang="en-US" sz="2700" smtClean="0"/>
              <a:t>Flat – not much detail, not well-developed, one-dimensional, stereotypes</a:t>
            </a:r>
          </a:p>
          <a:p>
            <a:pPr eaLnBrk="1" hangingPunct="1">
              <a:lnSpc>
                <a:spcPct val="80000"/>
              </a:lnSpc>
            </a:pPr>
            <a:r>
              <a:rPr lang="en-US" sz="2700" smtClean="0"/>
              <a:t>Dynamic – character who changes throughout the story</a:t>
            </a:r>
          </a:p>
          <a:p>
            <a:pPr eaLnBrk="1" hangingPunct="1">
              <a:lnSpc>
                <a:spcPct val="80000"/>
              </a:lnSpc>
            </a:pPr>
            <a:r>
              <a:rPr lang="en-US" sz="2700" smtClean="0"/>
              <a:t>Static – unchanging</a:t>
            </a:r>
          </a:p>
          <a:p>
            <a:pPr eaLnBrk="1" hangingPunct="1">
              <a:lnSpc>
                <a:spcPct val="80000"/>
              </a:lnSpc>
            </a:pPr>
            <a:r>
              <a:rPr lang="en-US" sz="2700" smtClean="0"/>
              <a:t>Stock – stereotyped character (friendly bartender, nagging mother, etc.)</a:t>
            </a:r>
          </a:p>
          <a:p>
            <a:pPr eaLnBrk="1" hangingPunct="1">
              <a:lnSpc>
                <a:spcPct val="80000"/>
              </a:lnSpc>
            </a:pPr>
            <a:r>
              <a:rPr lang="en-US" sz="2700" smtClean="0"/>
              <a:t>Character motivation – what drives them; what they say, what they do</a:t>
            </a:r>
          </a:p>
        </p:txBody>
      </p:sp>
    </p:spTree>
  </p:cSld>
  <p:clrMapOvr>
    <a:masterClrMapping/>
  </p:clrMapOvr>
  <p:transition spd="med">
    <p:cover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762000" y="228600"/>
            <a:ext cx="7772400" cy="762000"/>
          </a:xfrm>
        </p:spPr>
        <p:txBody>
          <a:bodyPr/>
          <a:lstStyle/>
          <a:p>
            <a:pPr eaLnBrk="1" hangingPunct="1"/>
            <a:r>
              <a:rPr lang="en-US" smtClean="0">
                <a:latin typeface="High Tower Text" pitchFamily="18" charset="0"/>
              </a:rPr>
              <a:t>Early Life (cont.)</a:t>
            </a:r>
          </a:p>
        </p:txBody>
      </p:sp>
      <p:sp>
        <p:nvSpPr>
          <p:cNvPr id="4099" name="Rectangle 3"/>
          <p:cNvSpPr>
            <a:spLocks noGrp="1" noChangeArrowheads="1"/>
          </p:cNvSpPr>
          <p:nvPr>
            <p:ph type="body" sz="half" idx="1"/>
          </p:nvPr>
        </p:nvSpPr>
        <p:spPr>
          <a:xfrm>
            <a:off x="381000" y="1371600"/>
            <a:ext cx="4648200" cy="4876800"/>
          </a:xfrm>
        </p:spPr>
        <p:txBody>
          <a:bodyPr>
            <a:normAutofit fontScale="92500" lnSpcReduction="10000"/>
          </a:bodyPr>
          <a:lstStyle/>
          <a:p>
            <a:pPr marL="274320" indent="-274320" eaLnBrk="1" fontAlgn="auto" hangingPunct="1">
              <a:spcBef>
                <a:spcPts val="500"/>
              </a:spcBef>
              <a:spcAft>
                <a:spcPts val="500"/>
              </a:spcAft>
              <a:buFont typeface="Wingdings 2"/>
              <a:buChar char=""/>
              <a:defRPr/>
            </a:pPr>
            <a:r>
              <a:rPr lang="en-US" sz="2800" dirty="0" smtClean="0">
                <a:latin typeface="High Tower Text" pitchFamily="18" charset="0"/>
              </a:rPr>
              <a:t>In, 1359 he was </a:t>
            </a:r>
            <a:r>
              <a:rPr lang="en-US" sz="2800" b="1" dirty="0" smtClean="0">
                <a:latin typeface="High Tower Text" pitchFamily="18" charset="0"/>
              </a:rPr>
              <a:t>captured by the French</a:t>
            </a:r>
            <a:r>
              <a:rPr lang="en-US" sz="2800" dirty="0" smtClean="0">
                <a:latin typeface="High Tower Text" pitchFamily="18" charset="0"/>
              </a:rPr>
              <a:t> (who were fighting the English during the Hundred Years' War) while serving in English army; </a:t>
            </a:r>
            <a:r>
              <a:rPr lang="en-US" sz="2800" b="1" dirty="0" smtClean="0">
                <a:latin typeface="High Tower Text" pitchFamily="18" charset="0"/>
              </a:rPr>
              <a:t>King Edward III paid ransom to have him released a year later</a:t>
            </a:r>
            <a:r>
              <a:rPr lang="en-US" sz="2800" dirty="0" smtClean="0">
                <a:latin typeface="High Tower Text" pitchFamily="18" charset="0"/>
              </a:rPr>
              <a:t>.</a:t>
            </a:r>
          </a:p>
          <a:p>
            <a:pPr marL="274320" indent="-274320" eaLnBrk="1" fontAlgn="auto" hangingPunct="1">
              <a:spcBef>
                <a:spcPts val="500"/>
              </a:spcBef>
              <a:spcAft>
                <a:spcPts val="500"/>
              </a:spcAft>
              <a:buFont typeface="Wingdings 2"/>
              <a:buChar char=""/>
              <a:defRPr/>
            </a:pPr>
            <a:r>
              <a:rPr lang="en-US" sz="2800" dirty="0" smtClean="0">
                <a:latin typeface="High Tower Text" pitchFamily="18" charset="0"/>
              </a:rPr>
              <a:t>Chaucer joined the royal household and became a trusted </a:t>
            </a:r>
            <a:r>
              <a:rPr lang="en-US" sz="2800" b="1" dirty="0" smtClean="0">
                <a:latin typeface="High Tower Text" pitchFamily="18" charset="0"/>
              </a:rPr>
              <a:t>messenger</a:t>
            </a:r>
            <a:r>
              <a:rPr lang="en-US" sz="2800" dirty="0" smtClean="0">
                <a:latin typeface="High Tower Text" pitchFamily="18" charset="0"/>
              </a:rPr>
              <a:t> and </a:t>
            </a:r>
            <a:r>
              <a:rPr lang="en-US" sz="2800" b="1" dirty="0" smtClean="0">
                <a:latin typeface="High Tower Text" pitchFamily="18" charset="0"/>
              </a:rPr>
              <a:t>minor diplomat.</a:t>
            </a:r>
            <a:endParaRPr lang="en-US" sz="2800" b="1" dirty="0" smtClean="0">
              <a:solidFill>
                <a:srgbClr val="0000FF"/>
              </a:solidFill>
              <a:latin typeface="High Tower Text" pitchFamily="18" charset="0"/>
            </a:endParaRPr>
          </a:p>
          <a:p>
            <a:pPr marL="274320" indent="-274320" eaLnBrk="1" fontAlgn="auto" hangingPunct="1">
              <a:spcBef>
                <a:spcPts val="500"/>
              </a:spcBef>
              <a:spcAft>
                <a:spcPts val="500"/>
              </a:spcAft>
              <a:buFont typeface="Wingdings 2"/>
              <a:buChar char=""/>
              <a:defRPr/>
            </a:pPr>
            <a:endParaRPr lang="en-US" sz="2800" dirty="0" smtClean="0">
              <a:solidFill>
                <a:srgbClr val="0000FF"/>
              </a:solidFill>
              <a:latin typeface="High Tower Text" pitchFamily="18" charset="0"/>
            </a:endParaRPr>
          </a:p>
          <a:p>
            <a:pPr marL="274320" indent="-274320" eaLnBrk="1" fontAlgn="auto" hangingPunct="1">
              <a:spcBef>
                <a:spcPts val="500"/>
              </a:spcBef>
              <a:spcAft>
                <a:spcPts val="500"/>
              </a:spcAft>
              <a:buFont typeface="Wingdings 2"/>
              <a:buChar char=""/>
              <a:defRPr/>
            </a:pPr>
            <a:endParaRPr lang="en-US" sz="2800" dirty="0" smtClean="0">
              <a:latin typeface="High Tower Text" pitchFamily="18" charset="0"/>
            </a:endParaRPr>
          </a:p>
          <a:p>
            <a:pPr marL="274320" indent="-274320" eaLnBrk="1" fontAlgn="auto" hangingPunct="1">
              <a:spcBef>
                <a:spcPts val="580"/>
              </a:spcBef>
              <a:spcAft>
                <a:spcPts val="0"/>
              </a:spcAft>
              <a:buFont typeface="Wingdings 2"/>
              <a:buChar char=""/>
              <a:defRPr/>
            </a:pPr>
            <a:endParaRPr lang="en-US" sz="2800" dirty="0" smtClean="0">
              <a:latin typeface="High Tower Text" pitchFamily="18" charset="0"/>
            </a:endParaRPr>
          </a:p>
        </p:txBody>
      </p:sp>
      <p:pic>
        <p:nvPicPr>
          <p:cNvPr id="8196" name="Picture 5" descr="C:\WINDOWS\Desktop\Chaucer Info\chaucer2.jpg"/>
          <p:cNvPicPr>
            <a:picLocks noChangeAspect="1" noChangeArrowheads="1"/>
          </p:cNvPicPr>
          <p:nvPr/>
        </p:nvPicPr>
        <p:blipFill>
          <a:blip r:embed="rId3" cstate="print"/>
          <a:srcRect/>
          <a:stretch>
            <a:fillRect/>
          </a:stretch>
        </p:blipFill>
        <p:spPr bwMode="auto">
          <a:xfrm>
            <a:off x="5410200" y="1371600"/>
            <a:ext cx="3454400" cy="4419600"/>
          </a:xfrm>
          <a:prstGeom prst="rect">
            <a:avLst/>
          </a:prstGeom>
          <a:noFill/>
          <a:ln w="28575">
            <a:solidFill>
              <a:srgbClr val="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4099">
                                            <p:txEl>
                                              <p:pRg st="0" end="0"/>
                                            </p:txEl>
                                          </p:spTgt>
                                        </p:tgtEl>
                                        <p:attrNameLst>
                                          <p:attrName>ppt_c</p:attrName>
                                        </p:attrNameLst>
                                      </p:cBhvr>
                                      <p:to>
                                        <a:schemeClr val="bg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4099">
                                            <p:txEl>
                                              <p:pRg st="1" end="1"/>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685800" y="304800"/>
            <a:ext cx="7772400" cy="731838"/>
          </a:xfrm>
        </p:spPr>
        <p:txBody>
          <a:bodyPr/>
          <a:lstStyle/>
          <a:p>
            <a:pPr eaLnBrk="1" hangingPunct="1"/>
            <a:r>
              <a:rPr lang="en-US" sz="3200" smtClean="0"/>
              <a:t>Chaucer’s Genres (popular during his time)</a:t>
            </a:r>
          </a:p>
        </p:txBody>
      </p:sp>
      <p:sp>
        <p:nvSpPr>
          <p:cNvPr id="35843" name="Content Placeholder 2"/>
          <p:cNvSpPr>
            <a:spLocks noGrp="1"/>
          </p:cNvSpPr>
          <p:nvPr>
            <p:ph sz="quarter" idx="1"/>
          </p:nvPr>
        </p:nvSpPr>
        <p:spPr>
          <a:xfrm>
            <a:off x="301625" y="990600"/>
            <a:ext cx="8504238" cy="5638800"/>
          </a:xfrm>
        </p:spPr>
        <p:txBody>
          <a:bodyPr/>
          <a:lstStyle/>
          <a:p>
            <a:pPr eaLnBrk="1" hangingPunct="1"/>
            <a:r>
              <a:rPr lang="en-US" sz="1800" smtClean="0"/>
              <a:t>Chivalric romance: a non-scholarly narrative in metrical verse; tale of love, adventure, knightly conflict, and pageantry</a:t>
            </a:r>
          </a:p>
          <a:p>
            <a:pPr eaLnBrk="1" hangingPunct="1"/>
            <a:r>
              <a:rPr lang="en-US" sz="1800" smtClean="0"/>
              <a:t>Myth: retelling of a classic myth</a:t>
            </a:r>
          </a:p>
          <a:p>
            <a:pPr eaLnBrk="1" hangingPunct="1"/>
            <a:r>
              <a:rPr lang="en-US" sz="1800" smtClean="0"/>
              <a:t>Breton Lais: set in the Brittany region of France; tales, Celtic in origin, of magic, fairies, folklore, and courtly love</a:t>
            </a:r>
          </a:p>
          <a:p>
            <a:pPr eaLnBrk="1" hangingPunct="1"/>
            <a:r>
              <a:rPr lang="en-US" sz="1800" smtClean="0"/>
              <a:t>Beast Fable: animal characters with human qualities; clever tale that preaches a moral lesson</a:t>
            </a:r>
          </a:p>
          <a:p>
            <a:pPr eaLnBrk="1" hangingPunct="1"/>
            <a:r>
              <a:rPr lang="en-US" sz="1800" smtClean="0"/>
              <a:t>Prose Allegory: non-poetic tale in which people and things represent abstract qualities</a:t>
            </a:r>
          </a:p>
          <a:p>
            <a:pPr eaLnBrk="1" hangingPunct="1"/>
            <a:r>
              <a:rPr lang="en-US" sz="1800" smtClean="0"/>
              <a:t>Mock-Heroic: ridicule, by imitation, of chivalric literature and heroic characters</a:t>
            </a:r>
          </a:p>
          <a:p>
            <a:pPr eaLnBrk="1" hangingPunct="1"/>
            <a:r>
              <a:rPr lang="en-US" sz="1800" smtClean="0"/>
              <a:t>Mock-Romance: ridicule of chivalric romance by parody</a:t>
            </a:r>
          </a:p>
          <a:p>
            <a:pPr eaLnBrk="1" hangingPunct="1"/>
            <a:r>
              <a:rPr lang="en-US" sz="1800" smtClean="0"/>
              <a:t>Jokes: humorous incidents that ridicule people</a:t>
            </a:r>
          </a:p>
          <a:p>
            <a:pPr eaLnBrk="1" hangingPunct="1"/>
            <a:r>
              <a:rPr lang="en-US" sz="1800" smtClean="0"/>
              <a:t>Fabliau: story based on clever tricks involving infidelity</a:t>
            </a:r>
          </a:p>
          <a:p>
            <a:pPr eaLnBrk="1" hangingPunct="1"/>
            <a:r>
              <a:rPr lang="en-US" sz="1800" smtClean="0"/>
              <a:t>Sermon: an oratory preaching a Christian message</a:t>
            </a:r>
          </a:p>
          <a:p>
            <a:pPr eaLnBrk="1" hangingPunct="1"/>
            <a:r>
              <a:rPr lang="en-US" sz="1800" smtClean="0"/>
              <a:t>Exemplum: a sermon that illustrates a known moral lesson</a:t>
            </a:r>
          </a:p>
          <a:p>
            <a:pPr eaLnBrk="1" hangingPunct="1"/>
            <a:r>
              <a:rPr lang="en-US" sz="1800" smtClean="0"/>
              <a:t>Saint’s Legend: tale of inspirational acts or martyrdom</a:t>
            </a:r>
          </a:p>
          <a:p>
            <a:pPr eaLnBrk="1" hangingPunct="1"/>
            <a:r>
              <a:rPr lang="en-US" sz="1800" smtClean="0"/>
              <a:t>Miracle of the Virgin: tale in which the Virgin Mary miraculously aids a follower in time of need</a:t>
            </a:r>
          </a:p>
          <a:p>
            <a:pPr eaLnBrk="1" hangingPunct="1"/>
            <a:r>
              <a:rPr lang="en-US" sz="1800" smtClean="0"/>
              <a:t>Moral Tale: tale to inspire moral conduct in the listener</a:t>
            </a:r>
          </a:p>
          <a:p>
            <a:pPr eaLnBrk="1" hangingPunct="1"/>
            <a:endParaRPr lang="en-US" sz="1600" smtClean="0"/>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838200" y="304800"/>
            <a:ext cx="7772400" cy="655638"/>
          </a:xfrm>
        </p:spPr>
        <p:txBody>
          <a:bodyPr/>
          <a:lstStyle/>
          <a:p>
            <a:pPr eaLnBrk="1" hangingPunct="1"/>
            <a:r>
              <a:rPr lang="en-US" smtClean="0">
                <a:solidFill>
                  <a:srgbClr val="7B9899"/>
                </a:solidFill>
              </a:rPr>
              <a:t>To the Characters!</a:t>
            </a:r>
          </a:p>
        </p:txBody>
      </p:sp>
      <p:sp>
        <p:nvSpPr>
          <p:cNvPr id="10243" name="Rectangle 3"/>
          <p:cNvSpPr>
            <a:spLocks noGrp="1" noChangeArrowheads="1"/>
          </p:cNvSpPr>
          <p:nvPr>
            <p:ph sz="quarter" idx="1"/>
          </p:nvPr>
        </p:nvSpPr>
        <p:spPr>
          <a:xfrm>
            <a:off x="457200" y="914400"/>
            <a:ext cx="8229600" cy="5562600"/>
          </a:xfrm>
        </p:spPr>
        <p:txBody>
          <a:bodyPr>
            <a:normAutofit lnSpcReduction="10000"/>
          </a:bodyPr>
          <a:lstStyle/>
          <a:p>
            <a:pPr marL="0" indent="0" eaLnBrk="1" fontAlgn="auto" hangingPunct="1">
              <a:spcAft>
                <a:spcPts val="0"/>
              </a:spcAft>
              <a:buFont typeface="Wingdings 2" pitchFamily="18" charset="2"/>
              <a:buNone/>
              <a:defRPr/>
            </a:pPr>
            <a:r>
              <a:rPr lang="en-US" sz="3000" dirty="0" smtClean="0"/>
              <a:t>1. Which </a:t>
            </a:r>
            <a:r>
              <a:rPr lang="en-US" sz="3000" dirty="0"/>
              <a:t>character(s) would be likely to tell a chivalric romance?</a:t>
            </a:r>
          </a:p>
          <a:p>
            <a:pPr marL="990600" lvl="1" indent="-533400" eaLnBrk="1" fontAlgn="auto" hangingPunct="1">
              <a:spcAft>
                <a:spcPts val="0"/>
              </a:spcAft>
              <a:buFontTx/>
              <a:buNone/>
              <a:defRPr/>
            </a:pPr>
            <a:r>
              <a:rPr lang="en-US" sz="3000" dirty="0"/>
              <a:t>Answer: Knight, Squire</a:t>
            </a:r>
          </a:p>
          <a:p>
            <a:pPr marL="0" indent="0" eaLnBrk="1" fontAlgn="auto" hangingPunct="1">
              <a:spcAft>
                <a:spcPts val="0"/>
              </a:spcAft>
              <a:buFont typeface="Wingdings 2" pitchFamily="18" charset="2"/>
              <a:buNone/>
              <a:defRPr/>
            </a:pPr>
            <a:r>
              <a:rPr lang="en-US" sz="3000" dirty="0" smtClean="0"/>
              <a:t>2. Who </a:t>
            </a:r>
            <a:r>
              <a:rPr lang="en-US" sz="3000" dirty="0"/>
              <a:t>might tell a story about a saint?</a:t>
            </a:r>
          </a:p>
          <a:p>
            <a:pPr marL="609600" indent="-609600" eaLnBrk="1" fontAlgn="auto" hangingPunct="1">
              <a:spcAft>
                <a:spcPts val="0"/>
              </a:spcAft>
              <a:buFontTx/>
              <a:buNone/>
              <a:defRPr/>
            </a:pPr>
            <a:r>
              <a:rPr lang="en-US" sz="3000" dirty="0"/>
              <a:t>	Answer: One of the nuns or </a:t>
            </a:r>
            <a:r>
              <a:rPr lang="en-US" sz="3000" dirty="0" smtClean="0"/>
              <a:t>priests</a:t>
            </a:r>
          </a:p>
          <a:p>
            <a:pPr marL="609600" indent="-609600" eaLnBrk="1" fontAlgn="auto" hangingPunct="1">
              <a:spcAft>
                <a:spcPts val="0"/>
              </a:spcAft>
              <a:buFontTx/>
              <a:buNone/>
              <a:defRPr/>
            </a:pPr>
            <a:r>
              <a:rPr lang="en-US" sz="3000" dirty="0" smtClean="0"/>
              <a:t>3. Who </a:t>
            </a:r>
            <a:r>
              <a:rPr lang="en-US" sz="3000" dirty="0"/>
              <a:t>might tell a joke?</a:t>
            </a:r>
          </a:p>
          <a:p>
            <a:pPr marL="609600" indent="-609600" eaLnBrk="1" fontAlgn="auto" hangingPunct="1">
              <a:spcAft>
                <a:spcPts val="0"/>
              </a:spcAft>
              <a:buFontTx/>
              <a:buNone/>
              <a:defRPr/>
            </a:pPr>
            <a:r>
              <a:rPr lang="en-US" sz="3000" dirty="0"/>
              <a:t>	Answer: Miller, Friar, </a:t>
            </a:r>
            <a:r>
              <a:rPr lang="en-US" sz="3000" dirty="0" err="1" smtClean="0"/>
              <a:t>Summoner</a:t>
            </a:r>
            <a:endParaRPr lang="en-US" sz="3000" dirty="0" smtClean="0"/>
          </a:p>
          <a:p>
            <a:pPr marL="609600" indent="-609600" eaLnBrk="1" fontAlgn="auto" hangingPunct="1">
              <a:spcAft>
                <a:spcPts val="0"/>
              </a:spcAft>
              <a:buFontTx/>
              <a:buNone/>
              <a:defRPr/>
            </a:pPr>
            <a:r>
              <a:rPr lang="en-US" sz="3000" dirty="0" smtClean="0"/>
              <a:t>4. What type of story is “The Wife of Bath’s Tale”?</a:t>
            </a:r>
          </a:p>
          <a:p>
            <a:pPr marL="609600" indent="-609600" eaLnBrk="1" fontAlgn="auto" hangingPunct="1">
              <a:spcAft>
                <a:spcPts val="0"/>
              </a:spcAft>
              <a:buFontTx/>
              <a:buNone/>
              <a:defRPr/>
            </a:pPr>
            <a:r>
              <a:rPr lang="en-US" sz="3000" dirty="0"/>
              <a:t>	</a:t>
            </a:r>
            <a:r>
              <a:rPr lang="en-US" sz="3000" dirty="0" smtClean="0"/>
              <a:t>Answer: mock-romance; moral tale</a:t>
            </a:r>
          </a:p>
          <a:p>
            <a:pPr marL="609600" indent="-609600" eaLnBrk="1" fontAlgn="auto" hangingPunct="1">
              <a:spcAft>
                <a:spcPts val="0"/>
              </a:spcAft>
              <a:buFontTx/>
              <a:buNone/>
              <a:defRPr/>
            </a:pPr>
            <a:r>
              <a:rPr lang="en-US" sz="3000" dirty="0" smtClean="0"/>
              <a:t>5. </a:t>
            </a:r>
            <a:r>
              <a:rPr lang="en-US" sz="3000" dirty="0"/>
              <a:t>What type of story is “The </a:t>
            </a:r>
            <a:r>
              <a:rPr lang="en-US" sz="3000" dirty="0" smtClean="0"/>
              <a:t>Miller’s Tale</a:t>
            </a:r>
            <a:r>
              <a:rPr lang="en-US" sz="3000" dirty="0"/>
              <a:t>”?</a:t>
            </a:r>
          </a:p>
          <a:p>
            <a:pPr marL="609600" indent="-609600" eaLnBrk="1" fontAlgn="auto" hangingPunct="1">
              <a:spcAft>
                <a:spcPts val="0"/>
              </a:spcAft>
              <a:buFontTx/>
              <a:buNone/>
              <a:defRPr/>
            </a:pPr>
            <a:r>
              <a:rPr lang="en-US" sz="3000" dirty="0"/>
              <a:t>	Answer: </a:t>
            </a:r>
            <a:r>
              <a:rPr lang="en-US" sz="3000" dirty="0" smtClean="0"/>
              <a:t>fabliau</a:t>
            </a:r>
            <a:endParaRPr lang="en-US" sz="3000" dirty="0"/>
          </a:p>
          <a:p>
            <a:pPr marL="609600" indent="-609600" eaLnBrk="1" fontAlgn="auto" hangingPunct="1">
              <a:spcAft>
                <a:spcPts val="0"/>
              </a:spcAft>
              <a:buFontTx/>
              <a:buNone/>
              <a:defRPr/>
            </a:pPr>
            <a:endParaRPr lang="en-US" sz="3000" dirty="0"/>
          </a:p>
          <a:p>
            <a:pPr marL="609600" indent="-609600" eaLnBrk="1" fontAlgn="auto" hangingPunct="1">
              <a:spcAft>
                <a:spcPts val="0"/>
              </a:spcAft>
              <a:buFontTx/>
              <a:buNone/>
              <a:defRPr/>
            </a:pPr>
            <a:endParaRPr lang="en-US" sz="300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Effect transition="in" filter="fade">
                                      <p:cBhvr>
                                        <p:cTn id="13" dur="500"/>
                                        <p:tgtEl>
                                          <p:spTgt spid="10243">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243">
                                            <p:txEl>
                                              <p:pRg st="2" end="2"/>
                                            </p:txEl>
                                          </p:spTgt>
                                        </p:tgtEl>
                                        <p:attrNameLst>
                                          <p:attrName>style.visibility</p:attrName>
                                        </p:attrNameLst>
                                      </p:cBhvr>
                                      <p:to>
                                        <p:strVal val="visible"/>
                                      </p:to>
                                    </p:set>
                                    <p:anim calcmode="lin" valueType="num">
                                      <p:cBhvr additive="base">
                                        <p:cTn id="18" dur="5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02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243">
                                            <p:txEl>
                                              <p:pRg st="3" end="3"/>
                                            </p:txEl>
                                          </p:spTgt>
                                        </p:tgtEl>
                                        <p:attrNameLst>
                                          <p:attrName>style.visibility</p:attrName>
                                        </p:attrNameLst>
                                      </p:cBhvr>
                                      <p:to>
                                        <p:strVal val="visible"/>
                                      </p:to>
                                    </p:set>
                                    <p:animEffect transition="in" filter="fade">
                                      <p:cBhvr>
                                        <p:cTn id="24" dur="500"/>
                                        <p:tgtEl>
                                          <p:spTgt spid="1024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243">
                                            <p:txEl>
                                              <p:pRg st="4" end="4"/>
                                            </p:txEl>
                                          </p:spTgt>
                                        </p:tgtEl>
                                        <p:attrNameLst>
                                          <p:attrName>style.visibility</p:attrName>
                                        </p:attrNameLst>
                                      </p:cBhvr>
                                      <p:to>
                                        <p:strVal val="visible"/>
                                      </p:to>
                                    </p:set>
                                    <p:anim calcmode="lin" valueType="num">
                                      <p:cBhvr additive="base">
                                        <p:cTn id="29" dur="5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2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243">
                                            <p:txEl>
                                              <p:pRg st="5" end="5"/>
                                            </p:txEl>
                                          </p:spTgt>
                                        </p:tgtEl>
                                        <p:attrNameLst>
                                          <p:attrName>style.visibility</p:attrName>
                                        </p:attrNameLst>
                                      </p:cBhvr>
                                      <p:to>
                                        <p:strVal val="visible"/>
                                      </p:to>
                                    </p:set>
                                    <p:animEffect transition="in" filter="fade">
                                      <p:cBhvr>
                                        <p:cTn id="35" dur="500"/>
                                        <p:tgtEl>
                                          <p:spTgt spid="1024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0243">
                                            <p:txEl>
                                              <p:pRg st="6" end="6"/>
                                            </p:txEl>
                                          </p:spTgt>
                                        </p:tgtEl>
                                        <p:attrNameLst>
                                          <p:attrName>style.visibility</p:attrName>
                                        </p:attrNameLst>
                                      </p:cBhvr>
                                      <p:to>
                                        <p:strVal val="visible"/>
                                      </p:to>
                                    </p:set>
                                    <p:anim calcmode="lin" valueType="num">
                                      <p:cBhvr additive="base">
                                        <p:cTn id="40" dur="500" fill="hold"/>
                                        <p:tgtEl>
                                          <p:spTgt spid="10243">
                                            <p:txEl>
                                              <p:pRg st="6" end="6"/>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24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0243">
                                            <p:txEl>
                                              <p:pRg st="7" end="7"/>
                                            </p:txEl>
                                          </p:spTgt>
                                        </p:tgtEl>
                                        <p:attrNameLst>
                                          <p:attrName>style.visibility</p:attrName>
                                        </p:attrNameLst>
                                      </p:cBhvr>
                                      <p:to>
                                        <p:strVal val="visible"/>
                                      </p:to>
                                    </p:set>
                                    <p:animEffect transition="in" filter="fade">
                                      <p:cBhvr>
                                        <p:cTn id="46" dur="500"/>
                                        <p:tgtEl>
                                          <p:spTgt spid="10243">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0243">
                                            <p:txEl>
                                              <p:pRg st="8" end="8"/>
                                            </p:txEl>
                                          </p:spTgt>
                                        </p:tgtEl>
                                        <p:attrNameLst>
                                          <p:attrName>style.visibility</p:attrName>
                                        </p:attrNameLst>
                                      </p:cBhvr>
                                      <p:to>
                                        <p:strVal val="visible"/>
                                      </p:to>
                                    </p:set>
                                    <p:anim calcmode="lin" valueType="num">
                                      <p:cBhvr additive="base">
                                        <p:cTn id="51" dur="500" fill="hold"/>
                                        <p:tgtEl>
                                          <p:spTgt spid="10243">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024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0243">
                                            <p:txEl>
                                              <p:pRg st="9" end="9"/>
                                            </p:txEl>
                                          </p:spTgt>
                                        </p:tgtEl>
                                        <p:attrNameLst>
                                          <p:attrName>style.visibility</p:attrName>
                                        </p:attrNameLst>
                                      </p:cBhvr>
                                      <p:to>
                                        <p:strVal val="visible"/>
                                      </p:to>
                                    </p:set>
                                    <p:animEffect transition="in" filter="fade">
                                      <p:cBhvr>
                                        <p:cTn id="57" dur="500"/>
                                        <p:tgtEl>
                                          <p:spTgt spid="1024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371600" y="274638"/>
            <a:ext cx="7315200" cy="1143000"/>
          </a:xfrm>
        </p:spPr>
        <p:txBody>
          <a:bodyPr/>
          <a:lstStyle/>
          <a:p>
            <a:pPr eaLnBrk="1" hangingPunct="1"/>
            <a:r>
              <a:rPr lang="en-US" smtClean="0">
                <a:solidFill>
                  <a:srgbClr val="7B9899"/>
                </a:solidFill>
              </a:rPr>
              <a:t>Chaucer: The Comic Genius</a:t>
            </a:r>
          </a:p>
        </p:txBody>
      </p:sp>
      <p:sp>
        <p:nvSpPr>
          <p:cNvPr id="9219" name="Rectangle 3"/>
          <p:cNvSpPr>
            <a:spLocks noGrp="1" noChangeArrowheads="1"/>
          </p:cNvSpPr>
          <p:nvPr>
            <p:ph sz="quarter" idx="1"/>
          </p:nvPr>
        </p:nvSpPr>
        <p:spPr>
          <a:xfrm>
            <a:off x="301625" y="1527175"/>
            <a:ext cx="8504238" cy="5026025"/>
          </a:xfrm>
        </p:spPr>
        <p:txBody>
          <a:bodyPr>
            <a:normAutofit fontScale="85000" lnSpcReduction="20000"/>
          </a:bodyPr>
          <a:lstStyle/>
          <a:p>
            <a:pPr marL="274320" indent="-274320" eaLnBrk="1" fontAlgn="auto" hangingPunct="1">
              <a:lnSpc>
                <a:spcPct val="120000"/>
              </a:lnSpc>
              <a:spcAft>
                <a:spcPts val="0"/>
              </a:spcAft>
              <a:buFont typeface="Wingdings 2"/>
              <a:buChar char=""/>
              <a:defRPr/>
            </a:pPr>
            <a:r>
              <a:rPr lang="en-US" dirty="0"/>
              <a:t>Satire: The act of ridiculing human vices and </a:t>
            </a:r>
            <a:r>
              <a:rPr lang="en-US" dirty="0" smtClean="0"/>
              <a:t>follies</a:t>
            </a:r>
          </a:p>
          <a:p>
            <a:pPr marL="548958" lvl="1" indent="-274320" eaLnBrk="1" fontAlgn="auto" hangingPunct="1">
              <a:lnSpc>
                <a:spcPct val="120000"/>
              </a:lnSpc>
              <a:spcAft>
                <a:spcPts val="0"/>
              </a:spcAft>
              <a:buFont typeface="Wingdings 2"/>
              <a:buChar char=""/>
              <a:defRPr/>
            </a:pPr>
            <a:r>
              <a:rPr lang="en-US" dirty="0" smtClean="0"/>
              <a:t>Humorous, wry, detached; ridicules politics, society, human weaknesses; invents fictitious situations</a:t>
            </a:r>
          </a:p>
          <a:p>
            <a:pPr marL="274320" indent="-274320" eaLnBrk="1" fontAlgn="auto" hangingPunct="1">
              <a:lnSpc>
                <a:spcPct val="120000"/>
              </a:lnSpc>
              <a:spcAft>
                <a:spcPts val="0"/>
              </a:spcAft>
              <a:buFont typeface="Wingdings 2"/>
              <a:buChar char=""/>
              <a:defRPr/>
            </a:pPr>
            <a:r>
              <a:rPr lang="en-US" dirty="0" smtClean="0"/>
              <a:t>Mockery</a:t>
            </a:r>
            <a:r>
              <a:rPr lang="en-US" dirty="0"/>
              <a:t>: laughter, scorn, and </a:t>
            </a:r>
            <a:r>
              <a:rPr lang="en-US" dirty="0" smtClean="0"/>
              <a:t>ridicule</a:t>
            </a:r>
          </a:p>
          <a:p>
            <a:pPr marL="274320" indent="-274320" eaLnBrk="1" fontAlgn="auto" hangingPunct="1">
              <a:lnSpc>
                <a:spcPct val="120000"/>
              </a:lnSpc>
              <a:spcAft>
                <a:spcPts val="0"/>
              </a:spcAft>
              <a:buFont typeface="Wingdings 2"/>
              <a:buChar char=""/>
              <a:defRPr/>
            </a:pPr>
            <a:r>
              <a:rPr lang="en-US" dirty="0" smtClean="0"/>
              <a:t>Sarcasm</a:t>
            </a:r>
            <a:r>
              <a:rPr lang="en-US" dirty="0"/>
              <a:t>: using praise to mock someone </a:t>
            </a:r>
            <a:r>
              <a:rPr lang="en-US" dirty="0" smtClean="0"/>
              <a:t>personally</a:t>
            </a:r>
          </a:p>
          <a:p>
            <a:pPr marL="274320" indent="-274320" eaLnBrk="1" fontAlgn="auto" hangingPunct="1">
              <a:lnSpc>
                <a:spcPct val="120000"/>
              </a:lnSpc>
              <a:spcAft>
                <a:spcPts val="0"/>
              </a:spcAft>
              <a:buFont typeface="Wingdings 2"/>
              <a:buChar char=""/>
              <a:defRPr/>
            </a:pPr>
            <a:r>
              <a:rPr lang="en-US" dirty="0" smtClean="0"/>
              <a:t>Verbal </a:t>
            </a:r>
            <a:r>
              <a:rPr lang="en-US" dirty="0"/>
              <a:t>Irony: a double meaning; saying something and meaning something </a:t>
            </a:r>
            <a:r>
              <a:rPr lang="en-US" dirty="0" smtClean="0"/>
              <a:t>else</a:t>
            </a:r>
          </a:p>
          <a:p>
            <a:pPr marL="274320" indent="-274320" eaLnBrk="1" fontAlgn="auto" hangingPunct="1">
              <a:lnSpc>
                <a:spcPct val="120000"/>
              </a:lnSpc>
              <a:spcAft>
                <a:spcPts val="0"/>
              </a:spcAft>
              <a:buFont typeface="Wingdings 2"/>
              <a:buChar char=""/>
              <a:defRPr/>
            </a:pPr>
            <a:r>
              <a:rPr lang="en-US" dirty="0" smtClean="0"/>
              <a:t>Understatement (diminution): </a:t>
            </a:r>
            <a:r>
              <a:rPr lang="en-US" dirty="0"/>
              <a:t>implying the opposite by saying less than one means to </a:t>
            </a:r>
            <a:r>
              <a:rPr lang="en-US" dirty="0" smtClean="0"/>
              <a:t>say</a:t>
            </a:r>
          </a:p>
          <a:p>
            <a:pPr marL="274320" indent="-274320" eaLnBrk="1" fontAlgn="auto" hangingPunct="1">
              <a:lnSpc>
                <a:spcPct val="120000"/>
              </a:lnSpc>
              <a:spcAft>
                <a:spcPts val="0"/>
              </a:spcAft>
              <a:buFont typeface="Wingdings 2"/>
              <a:buChar char=""/>
              <a:defRPr/>
            </a:pPr>
            <a:r>
              <a:rPr lang="en-US" dirty="0" smtClean="0"/>
              <a:t>Overstatement (inflation): </a:t>
            </a:r>
            <a:r>
              <a:rPr lang="en-US" dirty="0"/>
              <a:t>exaggeration by saying more than one means to </a:t>
            </a:r>
            <a:r>
              <a:rPr lang="en-US" dirty="0" smtClean="0"/>
              <a:t>say</a:t>
            </a:r>
          </a:p>
          <a:p>
            <a:pPr marL="274320" indent="-274320" eaLnBrk="1" fontAlgn="auto" hangingPunct="1">
              <a:lnSpc>
                <a:spcPct val="120000"/>
              </a:lnSpc>
              <a:spcAft>
                <a:spcPts val="0"/>
              </a:spcAft>
              <a:buFont typeface="Wingdings 2"/>
              <a:buChar char=""/>
              <a:defRPr/>
            </a:pPr>
            <a:r>
              <a:rPr lang="en-US" dirty="0" smtClean="0"/>
              <a:t>Bathos</a:t>
            </a:r>
            <a:r>
              <a:rPr lang="en-US" dirty="0"/>
              <a:t>: going quickly from the sublime or serious to the </a:t>
            </a:r>
            <a:r>
              <a:rPr lang="en-US" dirty="0" smtClean="0"/>
              <a:t>ridiculous</a:t>
            </a:r>
          </a:p>
          <a:p>
            <a:pPr marL="274320" indent="-274320" eaLnBrk="1" fontAlgn="auto" hangingPunct="1">
              <a:lnSpc>
                <a:spcPct val="120000"/>
              </a:lnSpc>
              <a:spcAft>
                <a:spcPts val="0"/>
              </a:spcAft>
              <a:buFont typeface="Wingdings 2"/>
              <a:buChar char=""/>
              <a:defRPr/>
            </a:pPr>
            <a:r>
              <a:rPr lang="en-US" dirty="0" smtClean="0"/>
              <a:t>Juxtaposition: the purposeful placement of opposite characters to highlight absurdities</a:t>
            </a:r>
          </a:p>
        </p:txBody>
      </p:sp>
      <p:pic>
        <p:nvPicPr>
          <p:cNvPr id="37892" name="Picture 4" descr="C:\Users\Jen\AppData\Local\Microsoft\Windows\Temporary Internet Files\Content.IE5\0KRYWLS9\MC900383592[1].wmf"/>
          <p:cNvPicPr>
            <a:picLocks noChangeAspect="1" noChangeArrowheads="1"/>
          </p:cNvPicPr>
          <p:nvPr/>
        </p:nvPicPr>
        <p:blipFill>
          <a:blip r:embed="rId2" cstate="print"/>
          <a:srcRect/>
          <a:stretch>
            <a:fillRect/>
          </a:stretch>
        </p:blipFill>
        <p:spPr bwMode="auto">
          <a:xfrm>
            <a:off x="381000" y="381000"/>
            <a:ext cx="739775" cy="88265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4419600" y="228600"/>
            <a:ext cx="4114800" cy="758825"/>
          </a:xfrm>
        </p:spPr>
        <p:txBody>
          <a:bodyPr/>
          <a:lstStyle/>
          <a:p>
            <a:pPr eaLnBrk="1" hangingPunct="1"/>
            <a:r>
              <a:rPr lang="en-US" smtClean="0"/>
              <a:t>				Satire</a:t>
            </a:r>
          </a:p>
        </p:txBody>
      </p:sp>
      <p:pic>
        <p:nvPicPr>
          <p:cNvPr id="4" name="Picture 4" descr="tab"/>
          <p:cNvPicPr>
            <a:picLocks noGrp="1" noChangeAspect="1" noChangeArrowheads="1"/>
          </p:cNvPicPr>
          <p:nvPr>
            <p:ph sz="quarter" idx="4294967295"/>
          </p:nvPr>
        </p:nvPicPr>
        <p:blipFill>
          <a:blip r:embed="rId2" cstate="print">
            <a:extLst>
              <a:ext uri="{28A0092B-C50C-407E-A947-70E740481C1C}">
                <a14:useLocalDpi xmlns:a14="http://schemas.microsoft.com/office/drawing/2010/main" xmlns="" val="0"/>
              </a:ext>
            </a:extLst>
          </a:blip>
          <a:srcRect/>
          <a:stretch>
            <a:fillRect/>
          </a:stretch>
        </p:blipFill>
        <p:spPr>
          <a:xfrm>
            <a:off x="762000" y="304800"/>
            <a:ext cx="3352800" cy="3352800"/>
          </a:xfrm>
          <a:ln w="190500" cap="sq">
            <a:solidFill>
              <a:srgbClr val="C8C6BD"/>
            </a:solidFill>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Picture 4" descr="breen78"/>
          <p:cNvPicPr>
            <a:picLocks noChangeAspect="1" noChangeArrowheads="1"/>
          </p:cNvPicPr>
          <p:nvPr/>
        </p:nvPicPr>
        <p:blipFill>
          <a:blip r:embed="rId3" cstate="print"/>
          <a:srcRect/>
          <a:stretch>
            <a:fillRect/>
          </a:stretch>
        </p:blipFill>
        <p:spPr bwMode="auto">
          <a:xfrm>
            <a:off x="4267200" y="914400"/>
            <a:ext cx="4725988" cy="395446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4" descr="Paris Hilton caricature"/>
          <p:cNvPicPr>
            <a:picLocks noChangeAspect="1" noChangeArrowheads="1"/>
          </p:cNvPicPr>
          <p:nvPr/>
        </p:nvPicPr>
        <p:blipFill>
          <a:blip r:embed="rId4" cstate="print"/>
          <a:srcRect/>
          <a:stretch>
            <a:fillRect/>
          </a:stretch>
        </p:blipFill>
        <p:spPr bwMode="auto">
          <a:xfrm>
            <a:off x="2133600" y="3657600"/>
            <a:ext cx="2019300" cy="2667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685800" y="381000"/>
            <a:ext cx="7772400" cy="655638"/>
          </a:xfrm>
        </p:spPr>
        <p:txBody>
          <a:bodyPr/>
          <a:lstStyle/>
          <a:p>
            <a:pPr algn="ctr" eaLnBrk="1" hangingPunct="1"/>
            <a:r>
              <a:rPr lang="en-US" sz="2400" smtClean="0"/>
              <a:t>Identifying Satiric Devices in Context (from Prologue)</a:t>
            </a:r>
          </a:p>
        </p:txBody>
      </p:sp>
      <p:sp>
        <p:nvSpPr>
          <p:cNvPr id="3" name="Content Placeholder 2"/>
          <p:cNvSpPr>
            <a:spLocks noGrp="1"/>
          </p:cNvSpPr>
          <p:nvPr>
            <p:ph sz="quarter" idx="1"/>
          </p:nvPr>
        </p:nvSpPr>
        <p:spPr>
          <a:xfrm>
            <a:off x="301625" y="1143000"/>
            <a:ext cx="8504238" cy="5410200"/>
          </a:xfrm>
        </p:spPr>
        <p:txBody>
          <a:bodyPr/>
          <a:lstStyle/>
          <a:p>
            <a:pPr marL="514350" indent="-514350" eaLnBrk="1" hangingPunct="1">
              <a:buFont typeface="Wingdings 2" pitchFamily="18" charset="2"/>
              <a:buAutoNum type="arabicPeriod"/>
            </a:pPr>
            <a:r>
              <a:rPr lang="en-US" sz="2400" smtClean="0"/>
              <a:t>Physician: “Gold stimulates the heart, or so we’re told. He therefore had a special love of gold.</a:t>
            </a:r>
          </a:p>
          <a:p>
            <a:pPr marL="617538" lvl="1" indent="-342900" eaLnBrk="1" hangingPunct="1">
              <a:buFont typeface="Courier New" pitchFamily="49" charset="0"/>
              <a:buChar char="o"/>
            </a:pPr>
            <a:r>
              <a:rPr lang="en-US" smtClean="0"/>
              <a:t>irony</a:t>
            </a:r>
          </a:p>
          <a:p>
            <a:pPr marL="514350" indent="-514350" eaLnBrk="1" hangingPunct="1">
              <a:buFont typeface="Wingdings 2" pitchFamily="18" charset="2"/>
              <a:buAutoNum type="arabicPeriod"/>
            </a:pPr>
            <a:r>
              <a:rPr lang="en-US" sz="2400" smtClean="0"/>
              <a:t>Pardoner: “He said he had a gobbet of the sail/Saint Peter had the time when he made bold/To walk the waves, till Jesu Christ took hold. /He had a cross of metal set with stones/And, in a glass, a rubble of pigs’ bones.”</a:t>
            </a:r>
          </a:p>
          <a:p>
            <a:pPr marL="617538" lvl="1" indent="-342900" eaLnBrk="1" hangingPunct="1">
              <a:buFont typeface="Courier New" pitchFamily="49" charset="0"/>
              <a:buChar char="o"/>
            </a:pPr>
            <a:r>
              <a:rPr lang="en-US" smtClean="0"/>
              <a:t>bathos</a:t>
            </a:r>
          </a:p>
          <a:p>
            <a:pPr marL="514350" indent="-514350" eaLnBrk="1" hangingPunct="1">
              <a:buFont typeface="Wingdings 2" pitchFamily="18" charset="2"/>
              <a:buAutoNum type="arabicPeriod"/>
            </a:pPr>
            <a:r>
              <a:rPr lang="en-US" sz="2400" smtClean="0"/>
              <a:t>Clerk: “…his horse was thinner than a rake,/And he was not too fat, I undertake …”</a:t>
            </a:r>
          </a:p>
          <a:p>
            <a:pPr marL="617538" lvl="1" indent="-342900" eaLnBrk="1" hangingPunct="1">
              <a:buFont typeface="Courier New" pitchFamily="49" charset="0"/>
              <a:buChar char="o"/>
            </a:pPr>
            <a:r>
              <a:rPr lang="en-US" smtClean="0"/>
              <a:t>understatement</a:t>
            </a:r>
          </a:p>
          <a:p>
            <a:pPr marL="514350" indent="-514350" eaLnBrk="1" hangingPunct="1">
              <a:buFont typeface="Wingdings 2" pitchFamily="18" charset="2"/>
              <a:buAutoNum type="arabicPeriod"/>
            </a:pPr>
            <a:r>
              <a:rPr lang="en-US" sz="2400" smtClean="0"/>
              <a:t>Friar: “He was a noble pillar to his Order.”</a:t>
            </a:r>
          </a:p>
          <a:p>
            <a:pPr marL="617538" lvl="1" indent="-342900" eaLnBrk="1" hangingPunct="1">
              <a:buFont typeface="Courier New" pitchFamily="49" charset="0"/>
              <a:buChar char="o"/>
            </a:pPr>
            <a:r>
              <a:rPr lang="en-US" smtClean="0"/>
              <a:t>sarcasm</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685800" y="381000"/>
            <a:ext cx="7772400" cy="655638"/>
          </a:xfrm>
        </p:spPr>
        <p:txBody>
          <a:bodyPr/>
          <a:lstStyle/>
          <a:p>
            <a:pPr algn="ctr" eaLnBrk="1" hangingPunct="1"/>
            <a:r>
              <a:rPr lang="en-US" sz="2400" smtClean="0"/>
              <a:t>Identifying Satiric Devices in Context (from Prologue)</a:t>
            </a:r>
          </a:p>
        </p:txBody>
      </p:sp>
      <p:sp>
        <p:nvSpPr>
          <p:cNvPr id="3" name="Content Placeholder 2"/>
          <p:cNvSpPr>
            <a:spLocks noGrp="1"/>
          </p:cNvSpPr>
          <p:nvPr>
            <p:ph sz="quarter" idx="1"/>
          </p:nvPr>
        </p:nvSpPr>
        <p:spPr>
          <a:xfrm>
            <a:off x="301625" y="1143000"/>
            <a:ext cx="8504238" cy="5257800"/>
          </a:xfrm>
        </p:spPr>
        <p:txBody>
          <a:bodyPr/>
          <a:lstStyle/>
          <a:p>
            <a:pPr marL="0" indent="0" eaLnBrk="1" hangingPunct="1">
              <a:buFont typeface="Wingdings 2" pitchFamily="18" charset="2"/>
              <a:buNone/>
              <a:defRPr/>
            </a:pPr>
            <a:r>
              <a:rPr lang="en-US" dirty="0" smtClean="0"/>
              <a:t>5. Miller: “A wrangler and a buffoon, he had a store /Of tavern stories, filthy in the main./His was a master-hand at stealing grain.”</a:t>
            </a:r>
          </a:p>
          <a:p>
            <a:pPr lvl="1" eaLnBrk="1" hangingPunct="1">
              <a:buFont typeface="Wingdings" pitchFamily="28" charset="2"/>
              <a:buChar char=""/>
              <a:defRPr/>
            </a:pPr>
            <a:r>
              <a:rPr lang="en-US" sz="2600" dirty="0"/>
              <a:t>o</a:t>
            </a:r>
            <a:r>
              <a:rPr lang="en-US" sz="2600" dirty="0" smtClean="0"/>
              <a:t>verstatement, sarcasm, mockery</a:t>
            </a:r>
          </a:p>
          <a:p>
            <a:pPr marL="0" indent="0" eaLnBrk="1" hangingPunct="1">
              <a:buFont typeface="Wingdings 2" pitchFamily="18" charset="2"/>
              <a:buNone/>
              <a:defRPr/>
            </a:pPr>
            <a:r>
              <a:rPr lang="en-US" dirty="0" smtClean="0"/>
              <a:t>6. </a:t>
            </a:r>
            <a:r>
              <a:rPr lang="en-US" dirty="0" err="1" smtClean="0"/>
              <a:t>Summoner</a:t>
            </a:r>
            <a:r>
              <a:rPr lang="en-US" dirty="0" smtClean="0"/>
              <a:t>: “Garlic he loved, and onions too, and leeks,/And drinking strong wine till all was hazy./Then he would shout and jabber as if crazy,/And wouldn’t speak a word except in Latin/When he was drunk …”</a:t>
            </a:r>
          </a:p>
          <a:p>
            <a:pPr lvl="1" eaLnBrk="1" hangingPunct="1">
              <a:buFont typeface="Wingdings" pitchFamily="28" charset="2"/>
              <a:buChar char=""/>
              <a:defRPr/>
            </a:pPr>
            <a:r>
              <a:rPr lang="en-US" sz="2600" dirty="0"/>
              <a:t>m</a:t>
            </a:r>
            <a:r>
              <a:rPr lang="en-US" sz="2600" dirty="0" smtClean="0"/>
              <a:t>ockery</a:t>
            </a:r>
          </a:p>
          <a:p>
            <a:pPr marL="0" indent="0" eaLnBrk="1" hangingPunct="1">
              <a:buFont typeface="Wingdings 2" pitchFamily="18" charset="2"/>
              <a:buNone/>
              <a:defRPr/>
            </a:pPr>
            <a:r>
              <a:rPr lang="en-US" dirty="0" smtClean="0"/>
              <a:t>7. Friar: “He knew the taverns well in every town/And every innkeeper and barmaid too/Better than lepers, beggars and that crew …”</a:t>
            </a:r>
          </a:p>
          <a:p>
            <a:pPr lvl="1" eaLnBrk="1" hangingPunct="1">
              <a:buFont typeface="Wingdings" pitchFamily="28" charset="2"/>
              <a:buChar char=""/>
              <a:defRPr/>
            </a:pPr>
            <a:r>
              <a:rPr lang="en-US" sz="2600" dirty="0"/>
              <a:t>b</a:t>
            </a:r>
            <a:r>
              <a:rPr lang="en-US" sz="2600" dirty="0" smtClean="0"/>
              <a:t>athos, irony</a:t>
            </a:r>
          </a:p>
          <a:p>
            <a:pPr eaLnBrk="1" hangingPunct="1">
              <a:defRPr/>
            </a:pPr>
            <a:endParaRPr lang="en-US" sz="240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arn(inVertical)">
                                      <p:cBhvr>
                                        <p:cTn id="25" dur="500"/>
                                        <p:tgtEl>
                                          <p:spTgt spid="3">
                                            <p:txEl>
                                              <p:pRg st="4" end="4"/>
                                            </p:txEl>
                                          </p:spTgt>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arn(inVertical)">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762000" y="304800"/>
            <a:ext cx="7772400" cy="503238"/>
          </a:xfrm>
        </p:spPr>
        <p:txBody>
          <a:bodyPr/>
          <a:lstStyle/>
          <a:p>
            <a:pPr algn="ctr" eaLnBrk="1" hangingPunct="1"/>
            <a:r>
              <a:rPr lang="en-US" sz="2400" smtClean="0">
                <a:solidFill>
                  <a:srgbClr val="7B9899"/>
                </a:solidFill>
              </a:rPr>
              <a:t>Identifying Satiric Devices in Context (from Prologue)</a:t>
            </a:r>
            <a:endParaRPr lang="en-US" smtClean="0"/>
          </a:p>
        </p:txBody>
      </p:sp>
      <p:sp>
        <p:nvSpPr>
          <p:cNvPr id="3" name="Content Placeholder 2"/>
          <p:cNvSpPr>
            <a:spLocks noGrp="1"/>
          </p:cNvSpPr>
          <p:nvPr>
            <p:ph sz="quarter" idx="1"/>
          </p:nvPr>
        </p:nvSpPr>
        <p:spPr>
          <a:xfrm>
            <a:off x="301625" y="914400"/>
            <a:ext cx="8504238" cy="5562600"/>
          </a:xfrm>
        </p:spPr>
        <p:txBody>
          <a:bodyPr/>
          <a:lstStyle/>
          <a:p>
            <a:pPr marL="0" indent="0" eaLnBrk="1" hangingPunct="1">
              <a:buFont typeface="Wingdings 2" pitchFamily="18" charset="2"/>
              <a:buNone/>
            </a:pPr>
            <a:r>
              <a:rPr lang="en-US" sz="2700" smtClean="0"/>
              <a:t>8. Cook: “But what a pity—so it seemed to me,/That he should have an ulcer on his knee./As for blancmange, he made it with the best.”</a:t>
            </a:r>
          </a:p>
          <a:p>
            <a:pPr lvl="1" eaLnBrk="1" hangingPunct="1"/>
            <a:r>
              <a:rPr lang="en-US" sz="2700" smtClean="0"/>
              <a:t>irony</a:t>
            </a:r>
          </a:p>
          <a:p>
            <a:pPr marL="0" indent="0" eaLnBrk="1" hangingPunct="1">
              <a:buFont typeface="Wingdings 2" pitchFamily="18" charset="2"/>
              <a:buNone/>
            </a:pPr>
            <a:r>
              <a:rPr lang="en-US" sz="2700" smtClean="0"/>
              <a:t>9. Prioress: “Her forehead, certainly, was fair of spread,/Almost a span across the brows, I own;/She was indeed by no means undergrown.”</a:t>
            </a:r>
          </a:p>
          <a:p>
            <a:pPr lvl="1" eaLnBrk="1" hangingPunct="1"/>
            <a:r>
              <a:rPr lang="en-US" sz="2700" smtClean="0"/>
              <a:t>understatement</a:t>
            </a:r>
          </a:p>
          <a:p>
            <a:pPr marL="0" indent="0" eaLnBrk="1" hangingPunct="1">
              <a:buFont typeface="Wingdings 2" pitchFamily="18" charset="2"/>
              <a:buNone/>
            </a:pPr>
            <a:r>
              <a:rPr lang="en-US" sz="2700" smtClean="0"/>
              <a:t>10. The Guildsmen: “Their wisdom would have justified a plan/To make each one an alderman;/They had the capital and revenue,/Besides, their wives declared it was their due.”</a:t>
            </a:r>
          </a:p>
          <a:p>
            <a:pPr lvl="1" eaLnBrk="1" hangingPunct="1"/>
            <a:r>
              <a:rPr lang="en-US" sz="2700" smtClean="0"/>
              <a:t>bathos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nodeType="clickPar">
                      <p:stCondLst>
                        <p:cond delay="indefinite"/>
                      </p:stCondLst>
                      <p:childTnLst>
                        <p:par>
                          <p:cTn id="58" fill="hold" nodeType="withGroup">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par>
                    <p:cTn id="75" fill="hold" nodeType="clickPar">
                      <p:stCondLst>
                        <p:cond delay="indefinite"/>
                      </p:stCondLst>
                      <p:childTnLst>
                        <p:par>
                          <p:cTn id="76" fill="hold" nodeType="withGroup">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580">
                                          <p:stCondLst>
                                            <p:cond delay="0"/>
                                          </p:stCondLst>
                                        </p:cTn>
                                        <p:tgtEl>
                                          <p:spTgt spid="3">
                                            <p:txEl>
                                              <p:pRg st="4" end="4"/>
                                            </p:txEl>
                                          </p:spTgt>
                                        </p:tgtEl>
                                      </p:cBhvr>
                                    </p:animEffect>
                                    <p:anim calcmode="lin" valueType="num">
                                      <p:cBhvr>
                                        <p:cTn id="8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4" end="4"/>
                                            </p:txEl>
                                          </p:spTgt>
                                        </p:tgtEl>
                                      </p:cBhvr>
                                      <p:to x="100000" y="60000"/>
                                    </p:animScale>
                                    <p:animScale>
                                      <p:cBhvr>
                                        <p:cTn id="86" dur="166" decel="50000">
                                          <p:stCondLst>
                                            <p:cond delay="676"/>
                                          </p:stCondLst>
                                        </p:cTn>
                                        <p:tgtEl>
                                          <p:spTgt spid="3">
                                            <p:txEl>
                                              <p:pRg st="4" end="4"/>
                                            </p:txEl>
                                          </p:spTgt>
                                        </p:tgtEl>
                                      </p:cBhvr>
                                      <p:to x="100000" y="100000"/>
                                    </p:animScale>
                                    <p:animScale>
                                      <p:cBhvr>
                                        <p:cTn id="87" dur="26">
                                          <p:stCondLst>
                                            <p:cond delay="1312"/>
                                          </p:stCondLst>
                                        </p:cTn>
                                        <p:tgtEl>
                                          <p:spTgt spid="3">
                                            <p:txEl>
                                              <p:pRg st="4" end="4"/>
                                            </p:txEl>
                                          </p:spTgt>
                                        </p:tgtEl>
                                      </p:cBhvr>
                                      <p:to x="100000" y="80000"/>
                                    </p:animScale>
                                    <p:animScale>
                                      <p:cBhvr>
                                        <p:cTn id="88" dur="166" decel="50000">
                                          <p:stCondLst>
                                            <p:cond delay="1338"/>
                                          </p:stCondLst>
                                        </p:cTn>
                                        <p:tgtEl>
                                          <p:spTgt spid="3">
                                            <p:txEl>
                                              <p:pRg st="4" end="4"/>
                                            </p:txEl>
                                          </p:spTgt>
                                        </p:tgtEl>
                                      </p:cBhvr>
                                      <p:to x="100000" y="100000"/>
                                    </p:animScale>
                                    <p:animScale>
                                      <p:cBhvr>
                                        <p:cTn id="89" dur="26">
                                          <p:stCondLst>
                                            <p:cond delay="1642"/>
                                          </p:stCondLst>
                                        </p:cTn>
                                        <p:tgtEl>
                                          <p:spTgt spid="3">
                                            <p:txEl>
                                              <p:pRg st="4" end="4"/>
                                            </p:txEl>
                                          </p:spTgt>
                                        </p:tgtEl>
                                      </p:cBhvr>
                                      <p:to x="100000" y="90000"/>
                                    </p:animScale>
                                    <p:animScale>
                                      <p:cBhvr>
                                        <p:cTn id="90" dur="166" decel="50000">
                                          <p:stCondLst>
                                            <p:cond delay="1668"/>
                                          </p:stCondLst>
                                        </p:cTn>
                                        <p:tgtEl>
                                          <p:spTgt spid="3">
                                            <p:txEl>
                                              <p:pRg st="4" end="4"/>
                                            </p:txEl>
                                          </p:spTgt>
                                        </p:tgtEl>
                                      </p:cBhvr>
                                      <p:to x="100000" y="100000"/>
                                    </p:animScale>
                                    <p:animScale>
                                      <p:cBhvr>
                                        <p:cTn id="91" dur="26">
                                          <p:stCondLst>
                                            <p:cond delay="1808"/>
                                          </p:stCondLst>
                                        </p:cTn>
                                        <p:tgtEl>
                                          <p:spTgt spid="3">
                                            <p:txEl>
                                              <p:pRg st="4" end="4"/>
                                            </p:txEl>
                                          </p:spTgt>
                                        </p:tgtEl>
                                      </p:cBhvr>
                                      <p:to x="100000" y="95000"/>
                                    </p:animScale>
                                    <p:animScale>
                                      <p:cBhvr>
                                        <p:cTn id="92" dur="166" decel="50000">
                                          <p:stCondLst>
                                            <p:cond delay="1834"/>
                                          </p:stCondLst>
                                        </p:cTn>
                                        <p:tgtEl>
                                          <p:spTgt spid="3">
                                            <p:txEl>
                                              <p:pRg st="4" end="4"/>
                                            </p:txEl>
                                          </p:spTgt>
                                        </p:tgtEl>
                                      </p:cBhvr>
                                      <p:to x="100000" y="100000"/>
                                    </p:animScale>
                                  </p:childTnLst>
                                </p:cTn>
                              </p:par>
                            </p:childTnLst>
                          </p:cTn>
                        </p:par>
                      </p:childTnLst>
                    </p:cTn>
                  </p:par>
                  <p:par>
                    <p:cTn id="93" fill="hold" nodeType="clickPar">
                      <p:stCondLst>
                        <p:cond delay="indefinite"/>
                      </p:stCondLst>
                      <p:childTnLst>
                        <p:par>
                          <p:cTn id="94" fill="hold" nodeType="withGroup">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3">
                                            <p:txEl>
                                              <p:pRg st="5" end="5"/>
                                            </p:txEl>
                                          </p:spTgt>
                                        </p:tgtEl>
                                        <p:attrNameLst>
                                          <p:attrName>style.visibility</p:attrName>
                                        </p:attrNameLst>
                                      </p:cBhvr>
                                      <p:to>
                                        <p:strVal val="visible"/>
                                      </p:to>
                                    </p:set>
                                    <p:animEffect transition="in" filter="wipe(down)">
                                      <p:cBhvr>
                                        <p:cTn id="97" dur="580">
                                          <p:stCondLst>
                                            <p:cond delay="0"/>
                                          </p:stCondLst>
                                        </p:cTn>
                                        <p:tgtEl>
                                          <p:spTgt spid="3">
                                            <p:txEl>
                                              <p:pRg st="5" end="5"/>
                                            </p:txEl>
                                          </p:spTgt>
                                        </p:tgtEl>
                                      </p:cBhvr>
                                    </p:animEffect>
                                    <p:anim calcmode="lin" valueType="num">
                                      <p:cBhvr>
                                        <p:cTn id="9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5" end="5"/>
                                            </p:txEl>
                                          </p:spTgt>
                                        </p:tgtEl>
                                      </p:cBhvr>
                                      <p:to x="100000" y="60000"/>
                                    </p:animScale>
                                    <p:animScale>
                                      <p:cBhvr>
                                        <p:cTn id="104" dur="166" decel="50000">
                                          <p:stCondLst>
                                            <p:cond delay="676"/>
                                          </p:stCondLst>
                                        </p:cTn>
                                        <p:tgtEl>
                                          <p:spTgt spid="3">
                                            <p:txEl>
                                              <p:pRg st="5" end="5"/>
                                            </p:txEl>
                                          </p:spTgt>
                                        </p:tgtEl>
                                      </p:cBhvr>
                                      <p:to x="100000" y="100000"/>
                                    </p:animScale>
                                    <p:animScale>
                                      <p:cBhvr>
                                        <p:cTn id="105" dur="26">
                                          <p:stCondLst>
                                            <p:cond delay="1312"/>
                                          </p:stCondLst>
                                        </p:cTn>
                                        <p:tgtEl>
                                          <p:spTgt spid="3">
                                            <p:txEl>
                                              <p:pRg st="5" end="5"/>
                                            </p:txEl>
                                          </p:spTgt>
                                        </p:tgtEl>
                                      </p:cBhvr>
                                      <p:to x="100000" y="80000"/>
                                    </p:animScale>
                                    <p:animScale>
                                      <p:cBhvr>
                                        <p:cTn id="106" dur="166" decel="50000">
                                          <p:stCondLst>
                                            <p:cond delay="1338"/>
                                          </p:stCondLst>
                                        </p:cTn>
                                        <p:tgtEl>
                                          <p:spTgt spid="3">
                                            <p:txEl>
                                              <p:pRg st="5" end="5"/>
                                            </p:txEl>
                                          </p:spTgt>
                                        </p:tgtEl>
                                      </p:cBhvr>
                                      <p:to x="100000" y="100000"/>
                                    </p:animScale>
                                    <p:animScale>
                                      <p:cBhvr>
                                        <p:cTn id="107" dur="26">
                                          <p:stCondLst>
                                            <p:cond delay="1642"/>
                                          </p:stCondLst>
                                        </p:cTn>
                                        <p:tgtEl>
                                          <p:spTgt spid="3">
                                            <p:txEl>
                                              <p:pRg st="5" end="5"/>
                                            </p:txEl>
                                          </p:spTgt>
                                        </p:tgtEl>
                                      </p:cBhvr>
                                      <p:to x="100000" y="90000"/>
                                    </p:animScale>
                                    <p:animScale>
                                      <p:cBhvr>
                                        <p:cTn id="108" dur="166" decel="50000">
                                          <p:stCondLst>
                                            <p:cond delay="1668"/>
                                          </p:stCondLst>
                                        </p:cTn>
                                        <p:tgtEl>
                                          <p:spTgt spid="3">
                                            <p:txEl>
                                              <p:pRg st="5" end="5"/>
                                            </p:txEl>
                                          </p:spTgt>
                                        </p:tgtEl>
                                      </p:cBhvr>
                                      <p:to x="100000" y="100000"/>
                                    </p:animScale>
                                    <p:animScale>
                                      <p:cBhvr>
                                        <p:cTn id="109" dur="26">
                                          <p:stCondLst>
                                            <p:cond delay="1808"/>
                                          </p:stCondLst>
                                        </p:cTn>
                                        <p:tgtEl>
                                          <p:spTgt spid="3">
                                            <p:txEl>
                                              <p:pRg st="5" end="5"/>
                                            </p:txEl>
                                          </p:spTgt>
                                        </p:tgtEl>
                                      </p:cBhvr>
                                      <p:to x="100000" y="95000"/>
                                    </p:animScale>
                                    <p:animScale>
                                      <p:cBhvr>
                                        <p:cTn id="110"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sz="2400" smtClean="0">
                <a:solidFill>
                  <a:srgbClr val="7B9899"/>
                </a:solidFill>
              </a:rPr>
              <a:t>Identifying Satiric Devices in Context (from Prologue)</a:t>
            </a:r>
            <a:endParaRPr lang="en-US" smtClean="0"/>
          </a:p>
        </p:txBody>
      </p:sp>
      <p:sp>
        <p:nvSpPr>
          <p:cNvPr id="3" name="Content Placeholder 2"/>
          <p:cNvSpPr>
            <a:spLocks noGrp="1"/>
          </p:cNvSpPr>
          <p:nvPr>
            <p:ph sz="quarter" idx="1"/>
          </p:nvPr>
        </p:nvSpPr>
        <p:spPr>
          <a:xfrm>
            <a:off x="301625" y="1527175"/>
            <a:ext cx="8504238" cy="4572000"/>
          </a:xfrm>
        </p:spPr>
        <p:txBody>
          <a:bodyPr/>
          <a:lstStyle/>
          <a:p>
            <a:pPr marL="0" indent="0" eaLnBrk="1" hangingPunct="1">
              <a:buFont typeface="Wingdings 2" pitchFamily="18" charset="2"/>
              <a:buNone/>
            </a:pPr>
            <a:r>
              <a:rPr lang="en-US" sz="2800" smtClean="0"/>
              <a:t>11. Summoner: “He wore a garland set upon his head/Large as the holly-bush upon a stake/Outside an ale-house, and he had a cake,/A round one, which it was his joke to wield/As if it were intended for a shield.”</a:t>
            </a:r>
          </a:p>
          <a:p>
            <a:pPr lvl="1" eaLnBrk="1" hangingPunct="1"/>
            <a:r>
              <a:rPr lang="en-US" sz="2800" smtClean="0"/>
              <a:t>overstatement, mockery</a:t>
            </a:r>
          </a:p>
          <a:p>
            <a:pPr marL="0" indent="0" eaLnBrk="1" hangingPunct="1">
              <a:buFont typeface="Wingdings 2" pitchFamily="18" charset="2"/>
              <a:buNone/>
            </a:pPr>
            <a:r>
              <a:rPr lang="en-US" sz="2800" smtClean="0"/>
              <a:t>12. Miller: “His beard, like any sow or fox, was red/And broad as well, as though it were a spade;/And, at its very tip, his nose displayed/A wart on which there stood a tuft of hair/Red as the bristles in an old sow’s ear.”</a:t>
            </a:r>
          </a:p>
          <a:p>
            <a:pPr lvl="1" eaLnBrk="1" hangingPunct="1"/>
            <a:r>
              <a:rPr lang="en-US" sz="2800" smtClean="0"/>
              <a:t>mockery, sarcasm</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228600"/>
            <a:ext cx="7772400" cy="1143000"/>
          </a:xfrm>
        </p:spPr>
        <p:txBody>
          <a:bodyPr/>
          <a:lstStyle/>
          <a:p>
            <a:pPr eaLnBrk="1" hangingPunct="1"/>
            <a:r>
              <a:rPr lang="en-US" smtClean="0">
                <a:latin typeface="High Tower Text" pitchFamily="18" charset="0"/>
              </a:rPr>
              <a:t>As a Royal Messenger</a:t>
            </a:r>
          </a:p>
        </p:txBody>
      </p:sp>
      <p:sp>
        <p:nvSpPr>
          <p:cNvPr id="5123" name="Rectangle 3"/>
          <p:cNvSpPr>
            <a:spLocks noGrp="1" noChangeArrowheads="1"/>
          </p:cNvSpPr>
          <p:nvPr>
            <p:ph sz="quarter" idx="1"/>
          </p:nvPr>
        </p:nvSpPr>
        <p:spPr>
          <a:xfrm>
            <a:off x="457200" y="1447800"/>
            <a:ext cx="8305800" cy="5181600"/>
          </a:xfrm>
        </p:spPr>
        <p:txBody>
          <a:bodyPr/>
          <a:lstStyle/>
          <a:p>
            <a:pPr eaLnBrk="1" hangingPunct="1"/>
            <a:r>
              <a:rPr lang="en-US" sz="2800" smtClean="0">
                <a:latin typeface="High Tower Text" pitchFamily="18" charset="0"/>
              </a:rPr>
              <a:t>Chaucer was frequently sent throughout Europe on secret business for the King.</a:t>
            </a:r>
          </a:p>
          <a:p>
            <a:pPr eaLnBrk="1" hangingPunct="1"/>
            <a:r>
              <a:rPr lang="en-US" sz="2800" smtClean="0">
                <a:latin typeface="High Tower Text" pitchFamily="18" charset="0"/>
              </a:rPr>
              <a:t>Some of these trips were to Italy where he became acquainted with the works of the great Italian authors:  Boccaccio, Dante, Petrarch.</a:t>
            </a:r>
          </a:p>
          <a:p>
            <a:pPr lvl="1" eaLnBrk="1" hangingPunct="1">
              <a:buFont typeface="Arial" charset="0"/>
              <a:buChar char="•"/>
            </a:pPr>
            <a:r>
              <a:rPr lang="en-US" sz="2800" smtClean="0">
                <a:latin typeface="High Tower Text" pitchFamily="18" charset="0"/>
              </a:rPr>
              <a:t>These three were the greatest Italian writers of the early Renaissance period.</a:t>
            </a:r>
          </a:p>
          <a:p>
            <a:pPr lvl="1" eaLnBrk="1" hangingPunct="1">
              <a:buFont typeface="Arial" charset="0"/>
              <a:buChar char="•"/>
            </a:pPr>
            <a:r>
              <a:rPr lang="en-US" sz="2800" smtClean="0">
                <a:latin typeface="High Tower Text" pitchFamily="18" charset="0"/>
              </a:rPr>
              <a:t>Their influence motivated Chaucer to become a writer.</a:t>
            </a:r>
          </a:p>
          <a:p>
            <a:pPr lvl="1" eaLnBrk="1" hangingPunct="1">
              <a:buFont typeface="Arial" charset="0"/>
              <a:buChar char="•"/>
            </a:pPr>
            <a:r>
              <a:rPr lang="en-US" sz="2800" smtClean="0">
                <a:latin typeface="High Tower Text" pitchFamily="18" charset="0"/>
              </a:rPr>
              <a:t>Boccaccio’s </a:t>
            </a:r>
            <a:r>
              <a:rPr lang="en-US" sz="2800" i="1" smtClean="0">
                <a:latin typeface="High Tower Text" pitchFamily="18" charset="0"/>
              </a:rPr>
              <a:t>Decameron</a:t>
            </a:r>
            <a:r>
              <a:rPr lang="en-US" sz="2800" smtClean="0">
                <a:latin typeface="High Tower Text" pitchFamily="18" charset="0"/>
              </a:rPr>
              <a:t> in particular is very similar to </a:t>
            </a:r>
            <a:r>
              <a:rPr lang="en-US" sz="2800" i="1" smtClean="0">
                <a:latin typeface="High Tower Text" pitchFamily="18" charset="0"/>
              </a:rPr>
              <a:t>The Canterbury Tales</a:t>
            </a:r>
            <a:r>
              <a:rPr lang="en-US" sz="2800" smtClean="0">
                <a:latin typeface="High Tower Text"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box(out)">
                                      <p:cBhvr>
                                        <p:cTn id="7" dur="500"/>
                                        <p:tgtEl>
                                          <p:spTgt spid="5123">
                                            <p:txEl>
                                              <p:pRg st="0" end="0"/>
                                            </p:txEl>
                                          </p:spTgt>
                                        </p:tgtEl>
                                      </p:cBhvr>
                                    </p:animEffect>
                                  </p:childTnLst>
                                  <p:subTnLst>
                                    <p:animClr clrSpc="rgb" dir="cw">
                                      <p:cBhvr override="childStyle">
                                        <p:cTn dur="1" fill="hold" display="0" masterRel="nextClick" afterEffect="1"/>
                                        <p:tgtEl>
                                          <p:spTgt spid="5123">
                                            <p:txEl>
                                              <p:pRg st="0" end="0"/>
                                            </p:txEl>
                                          </p:spTgt>
                                        </p:tgtEl>
                                        <p:attrNameLst>
                                          <p:attrName>ppt_c</p:attrName>
                                        </p:attrNameLst>
                                      </p:cBhvr>
                                      <p:to>
                                        <a:schemeClr val="bg2"/>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box(out)">
                                      <p:cBhvr>
                                        <p:cTn id="12" dur="500"/>
                                        <p:tgtEl>
                                          <p:spTgt spid="5123">
                                            <p:txEl>
                                              <p:pRg st="1" end="1"/>
                                            </p:txEl>
                                          </p:spTgt>
                                        </p:tgtEl>
                                      </p:cBhvr>
                                    </p:animEffect>
                                  </p:childTnLst>
                                  <p:subTnLst>
                                    <p:animClr clrSpc="rgb" dir="cw">
                                      <p:cBhvr override="childStyle">
                                        <p:cTn dur="1" fill="hold" display="0" masterRel="nextClick" afterEffect="1"/>
                                        <p:tgtEl>
                                          <p:spTgt spid="5123">
                                            <p:txEl>
                                              <p:pRg st="1" end="1"/>
                                            </p:txEl>
                                          </p:spTgt>
                                        </p:tgtEl>
                                        <p:attrNameLst>
                                          <p:attrName>ppt_c</p:attrName>
                                        </p:attrNameLst>
                                      </p:cBhvr>
                                      <p:to>
                                        <a:schemeClr val="bg2"/>
                                      </p:to>
                                    </p:animClr>
                                  </p:subTnLst>
                                </p:cTn>
                              </p:par>
                              <p:par>
                                <p:cTn id="13" presetID="4" presetClass="entr" presetSubtype="32" fill="hold" grpId="0" nodeType="with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animEffect transition="in" filter="box(out)">
                                      <p:cBhvr>
                                        <p:cTn id="15" dur="500"/>
                                        <p:tgtEl>
                                          <p:spTgt spid="5123">
                                            <p:txEl>
                                              <p:pRg st="2" end="2"/>
                                            </p:txEl>
                                          </p:spTgt>
                                        </p:tgtEl>
                                      </p:cBhvr>
                                    </p:animEffect>
                                  </p:childTnLst>
                                  <p:subTnLst>
                                    <p:animClr clrSpc="rgb" dir="cw">
                                      <p:cBhvr override="childStyle">
                                        <p:cTn dur="1" fill="hold" display="0" masterRel="nextClick" afterEffect="1"/>
                                        <p:tgtEl>
                                          <p:spTgt spid="5123">
                                            <p:txEl>
                                              <p:pRg st="2" end="2"/>
                                            </p:txEl>
                                          </p:spTgt>
                                        </p:tgtEl>
                                        <p:attrNameLst>
                                          <p:attrName>ppt_c</p:attrName>
                                        </p:attrNameLst>
                                      </p:cBhvr>
                                      <p:to>
                                        <a:schemeClr val="bg2"/>
                                      </p:to>
                                    </p:animClr>
                                  </p:subTnLst>
                                </p:cTn>
                              </p:par>
                              <p:par>
                                <p:cTn id="16" presetID="4" presetClass="entr" presetSubtype="32" fill="hold" grpId="0" nodeType="withEffect">
                                  <p:stCondLst>
                                    <p:cond delay="0"/>
                                  </p:stCondLst>
                                  <p:childTnLst>
                                    <p:set>
                                      <p:cBhvr>
                                        <p:cTn id="17" dur="1" fill="hold">
                                          <p:stCondLst>
                                            <p:cond delay="0"/>
                                          </p:stCondLst>
                                        </p:cTn>
                                        <p:tgtEl>
                                          <p:spTgt spid="5123">
                                            <p:txEl>
                                              <p:pRg st="3" end="3"/>
                                            </p:txEl>
                                          </p:spTgt>
                                        </p:tgtEl>
                                        <p:attrNameLst>
                                          <p:attrName>style.visibility</p:attrName>
                                        </p:attrNameLst>
                                      </p:cBhvr>
                                      <p:to>
                                        <p:strVal val="visible"/>
                                      </p:to>
                                    </p:set>
                                    <p:animEffect transition="in" filter="box(out)">
                                      <p:cBhvr>
                                        <p:cTn id="18" dur="500"/>
                                        <p:tgtEl>
                                          <p:spTgt spid="5123">
                                            <p:txEl>
                                              <p:pRg st="3" end="3"/>
                                            </p:txEl>
                                          </p:spTgt>
                                        </p:tgtEl>
                                      </p:cBhvr>
                                    </p:animEffect>
                                  </p:childTnLst>
                                  <p:subTnLst>
                                    <p:animClr clrSpc="rgb" dir="cw">
                                      <p:cBhvr override="childStyle">
                                        <p:cTn dur="1" fill="hold" display="0" masterRel="nextClick" afterEffect="1"/>
                                        <p:tgtEl>
                                          <p:spTgt spid="5123">
                                            <p:txEl>
                                              <p:pRg st="3" end="3"/>
                                            </p:txEl>
                                          </p:spTgt>
                                        </p:tgtEl>
                                        <p:attrNameLst>
                                          <p:attrName>ppt_c</p:attrName>
                                        </p:attrNameLst>
                                      </p:cBhvr>
                                      <p:to>
                                        <a:schemeClr val="bg2"/>
                                      </p:to>
                                    </p:animClr>
                                  </p:subTnLst>
                                </p:cTn>
                              </p:par>
                              <p:par>
                                <p:cTn id="19" presetID="4" presetClass="entr" presetSubtype="32" fill="hold" grpId="0" nodeType="withEffect">
                                  <p:stCondLst>
                                    <p:cond delay="0"/>
                                  </p:stCondLst>
                                  <p:childTnLst>
                                    <p:set>
                                      <p:cBhvr>
                                        <p:cTn id="20" dur="1" fill="hold">
                                          <p:stCondLst>
                                            <p:cond delay="0"/>
                                          </p:stCondLst>
                                        </p:cTn>
                                        <p:tgtEl>
                                          <p:spTgt spid="5123">
                                            <p:txEl>
                                              <p:pRg st="4" end="4"/>
                                            </p:txEl>
                                          </p:spTgt>
                                        </p:tgtEl>
                                        <p:attrNameLst>
                                          <p:attrName>style.visibility</p:attrName>
                                        </p:attrNameLst>
                                      </p:cBhvr>
                                      <p:to>
                                        <p:strVal val="visible"/>
                                      </p:to>
                                    </p:set>
                                    <p:animEffect transition="in" filter="box(out)">
                                      <p:cBhvr>
                                        <p:cTn id="21" dur="500"/>
                                        <p:tgtEl>
                                          <p:spTgt spid="5123">
                                            <p:txEl>
                                              <p:pRg st="4" end="4"/>
                                            </p:txEl>
                                          </p:spTgt>
                                        </p:tgtEl>
                                      </p:cBhvr>
                                    </p:animEffect>
                                  </p:childTnLst>
                                  <p:subTnLst>
                                    <p:animClr clrSpc="rgb" dir="cw">
                                      <p:cBhvr override="childStyle">
                                        <p:cTn dur="1" fill="hold" display="0" masterRel="nextClick" afterEffect="1"/>
                                        <p:tgtEl>
                                          <p:spTgt spid="5123">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9144000" cy="762000"/>
          </a:xfrm>
        </p:spPr>
        <p:txBody>
          <a:bodyPr/>
          <a:lstStyle/>
          <a:p>
            <a:pPr eaLnBrk="1" hangingPunct="1"/>
            <a:r>
              <a:rPr lang="en-US" sz="3200" b="1" smtClean="0">
                <a:latin typeface="High Tower Text" pitchFamily="18" charset="0"/>
              </a:rPr>
              <a:t>Other Jobs Chaucer Held and Learned From</a:t>
            </a:r>
            <a:endParaRPr lang="en-US" smtClean="0">
              <a:latin typeface="High Tower Text" pitchFamily="18" charset="0"/>
            </a:endParaRPr>
          </a:p>
        </p:txBody>
      </p:sp>
      <p:sp>
        <p:nvSpPr>
          <p:cNvPr id="6148" name="Rectangle 4"/>
          <p:cNvSpPr>
            <a:spLocks noGrp="1" noChangeArrowheads="1"/>
          </p:cNvSpPr>
          <p:nvPr>
            <p:ph type="body" sz="half" idx="2"/>
          </p:nvPr>
        </p:nvSpPr>
        <p:spPr>
          <a:xfrm>
            <a:off x="0" y="762000"/>
            <a:ext cx="9144000" cy="6096000"/>
          </a:xfrm>
        </p:spPr>
        <p:txBody>
          <a:bodyPr/>
          <a:lstStyle/>
          <a:p>
            <a:pPr eaLnBrk="1" hangingPunct="1">
              <a:spcBef>
                <a:spcPct val="0"/>
              </a:spcBef>
            </a:pPr>
            <a:r>
              <a:rPr lang="en-US" sz="2800" b="1" smtClean="0">
                <a:latin typeface="High Tower Text" pitchFamily="18" charset="0"/>
              </a:rPr>
              <a:t>Controller of Customs </a:t>
            </a:r>
            <a:r>
              <a:rPr lang="en-US" sz="2800" smtClean="0">
                <a:latin typeface="High Tower Text" pitchFamily="18" charset="0"/>
              </a:rPr>
              <a:t>on Wools, Skins and Hides for the Port of London</a:t>
            </a:r>
          </a:p>
          <a:p>
            <a:pPr lvl="1" eaLnBrk="1" hangingPunct="1">
              <a:spcBef>
                <a:spcPct val="0"/>
              </a:spcBef>
              <a:buFont typeface="Arial" charset="0"/>
              <a:buChar char="•"/>
            </a:pPr>
            <a:r>
              <a:rPr lang="en-US" smtClean="0">
                <a:latin typeface="High Tower Text" pitchFamily="18" charset="0"/>
              </a:rPr>
              <a:t>Met businessmen, sailors, travelers, city folk and common laborers.</a:t>
            </a:r>
          </a:p>
          <a:p>
            <a:pPr eaLnBrk="1" hangingPunct="1">
              <a:spcBef>
                <a:spcPct val="0"/>
              </a:spcBef>
            </a:pPr>
            <a:r>
              <a:rPr lang="en-US" sz="2800" b="1" smtClean="0">
                <a:latin typeface="High Tower Text" pitchFamily="18" charset="0"/>
              </a:rPr>
              <a:t>Clerk</a:t>
            </a:r>
            <a:r>
              <a:rPr lang="en-US" sz="2800" smtClean="0">
                <a:latin typeface="High Tower Text" pitchFamily="18" charset="0"/>
              </a:rPr>
              <a:t> of the King’s Works</a:t>
            </a:r>
          </a:p>
          <a:p>
            <a:pPr lvl="1" eaLnBrk="1" hangingPunct="1">
              <a:spcBef>
                <a:spcPct val="0"/>
              </a:spcBef>
              <a:buFont typeface="Arial" charset="0"/>
              <a:buChar char="•"/>
            </a:pPr>
            <a:r>
              <a:rPr lang="en-US" smtClean="0">
                <a:latin typeface="High Tower Text" pitchFamily="18" charset="0"/>
              </a:rPr>
              <a:t>In charge of </a:t>
            </a:r>
            <a:r>
              <a:rPr lang="en-US" b="1" smtClean="0">
                <a:latin typeface="High Tower Text" pitchFamily="18" charset="0"/>
              </a:rPr>
              <a:t>construction</a:t>
            </a:r>
            <a:r>
              <a:rPr lang="en-US" smtClean="0">
                <a:latin typeface="High Tower Text" pitchFamily="18" charset="0"/>
              </a:rPr>
              <a:t> and repairs affecting the royal residences;  he met </a:t>
            </a:r>
            <a:r>
              <a:rPr lang="en-US" b="1" smtClean="0">
                <a:latin typeface="High Tower Text" pitchFamily="18" charset="0"/>
              </a:rPr>
              <a:t>guildsmen</a:t>
            </a:r>
            <a:r>
              <a:rPr lang="en-US" smtClean="0">
                <a:latin typeface="High Tower Text" pitchFamily="18" charset="0"/>
              </a:rPr>
              <a:t> and court officials.</a:t>
            </a:r>
          </a:p>
          <a:p>
            <a:pPr eaLnBrk="1" hangingPunct="1">
              <a:spcBef>
                <a:spcPct val="0"/>
              </a:spcBef>
            </a:pPr>
            <a:r>
              <a:rPr lang="en-US" sz="2800" smtClean="0">
                <a:latin typeface="High Tower Text" pitchFamily="18" charset="0"/>
              </a:rPr>
              <a:t>Deputy </a:t>
            </a:r>
            <a:r>
              <a:rPr lang="en-US" sz="2800" b="1" smtClean="0">
                <a:latin typeface="High Tower Text" pitchFamily="18" charset="0"/>
              </a:rPr>
              <a:t>Forester</a:t>
            </a:r>
            <a:r>
              <a:rPr lang="en-US" sz="2800" smtClean="0">
                <a:latin typeface="High Tower Text" pitchFamily="18" charset="0"/>
              </a:rPr>
              <a:t> of the King’s Forests</a:t>
            </a:r>
          </a:p>
          <a:p>
            <a:pPr lvl="1" eaLnBrk="1" hangingPunct="1">
              <a:spcBef>
                <a:spcPct val="0"/>
              </a:spcBef>
              <a:buFont typeface="Arial" charset="0"/>
              <a:buChar char="•"/>
            </a:pPr>
            <a:r>
              <a:rPr lang="en-US" smtClean="0">
                <a:latin typeface="High Tower Text" pitchFamily="18" charset="0"/>
              </a:rPr>
              <a:t>Away from the city, he met </a:t>
            </a:r>
            <a:r>
              <a:rPr lang="en-US" b="1" smtClean="0">
                <a:latin typeface="High Tower Text" pitchFamily="18" charset="0"/>
              </a:rPr>
              <a:t>peasants</a:t>
            </a:r>
            <a:r>
              <a:rPr lang="en-US" smtClean="0">
                <a:latin typeface="High Tower Text" pitchFamily="18" charset="0"/>
              </a:rPr>
              <a:t>, foresters, local clergy and other country folk.</a:t>
            </a:r>
          </a:p>
          <a:p>
            <a:pPr lvl="1" eaLnBrk="1" hangingPunct="1">
              <a:spcBef>
                <a:spcPct val="0"/>
              </a:spcBef>
              <a:buFont typeface="Arial" charset="0"/>
              <a:buChar char="•"/>
            </a:pPr>
            <a:r>
              <a:rPr lang="en-US" smtClean="0">
                <a:latin typeface="High Tower Text" pitchFamily="18" charset="0"/>
              </a:rPr>
              <a:t>Learned about how secular some clergy were while far from the control of the King.</a:t>
            </a:r>
          </a:p>
          <a:p>
            <a:pPr eaLnBrk="1" hangingPunct="1">
              <a:spcBef>
                <a:spcPct val="0"/>
              </a:spcBef>
            </a:pPr>
            <a:r>
              <a:rPr lang="en-US" sz="2800" smtClean="0">
                <a:latin typeface="High Tower Text" pitchFamily="18" charset="0"/>
              </a:rPr>
              <a:t>Representative of the Shire of Kent in </a:t>
            </a:r>
            <a:r>
              <a:rPr lang="en-US" sz="2800" b="1" smtClean="0">
                <a:latin typeface="High Tower Text" pitchFamily="18" charset="0"/>
              </a:rPr>
              <a:t>Parliament</a:t>
            </a:r>
          </a:p>
          <a:p>
            <a:pPr lvl="1" eaLnBrk="1" hangingPunct="1">
              <a:spcBef>
                <a:spcPct val="0"/>
              </a:spcBef>
              <a:buFont typeface="Arial" charset="0"/>
              <a:buChar char="•"/>
            </a:pPr>
            <a:r>
              <a:rPr lang="en-US" smtClean="0">
                <a:latin typeface="High Tower Text" pitchFamily="18" charset="0"/>
              </a:rPr>
              <a:t>Met the </a:t>
            </a:r>
            <a:r>
              <a:rPr lang="en-US" b="1" smtClean="0">
                <a:latin typeface="High Tower Text" pitchFamily="18" charset="0"/>
              </a:rPr>
              <a:t>rich and the upper middle class </a:t>
            </a:r>
            <a:r>
              <a:rPr lang="en-US" smtClean="0">
                <a:latin typeface="High Tower Text" pitchFamily="18" charset="0"/>
              </a:rPr>
              <a:t>as well as higher ranking church officials.</a:t>
            </a:r>
          </a:p>
          <a:p>
            <a:pPr eaLnBrk="1" hangingPunct="1"/>
            <a:endParaRPr lang="en-US" sz="2800" smtClean="0">
              <a:latin typeface="High Tower Text"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 calcmode="lin" valueType="num">
                                      <p:cBhvr additive="base">
                                        <p:cTn id="7" dur="500" fill="hold"/>
                                        <p:tgtEl>
                                          <p:spTgt spid="614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148">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148">
                                            <p:txEl>
                                              <p:pRg st="0" end="0"/>
                                            </p:txEl>
                                          </p:spTgt>
                                        </p:tgtEl>
                                        <p:attrNameLst>
                                          <p:attrName>ppt_c</p:attrName>
                                        </p:attrNameLst>
                                      </p:cBhvr>
                                      <p:to>
                                        <a:schemeClr val="bg2"/>
                                      </p:to>
                                    </p:animClr>
                                  </p:subTnLst>
                                </p:cTn>
                              </p:par>
                              <p:par>
                                <p:cTn id="9" presetID="2" presetClass="entr" presetSubtype="8" fill="hold" grpId="0" nodeType="with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anim calcmode="lin" valueType="num">
                                      <p:cBhvr additive="base">
                                        <p:cTn id="11" dur="500" fill="hold"/>
                                        <p:tgtEl>
                                          <p:spTgt spid="6148">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148">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148">
                                            <p:txEl>
                                              <p:pRg st="1" end="1"/>
                                            </p:txEl>
                                          </p:spTgt>
                                        </p:tgtEl>
                                        <p:attrNameLst>
                                          <p:attrName>ppt_c</p:attrName>
                                        </p:attrNameLst>
                                      </p:cBhvr>
                                      <p:to>
                                        <a:schemeClr val="bg2"/>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6148">
                                            <p:txEl>
                                              <p:pRg st="2" end="2"/>
                                            </p:txEl>
                                          </p:spTgt>
                                        </p:tgtEl>
                                        <p:attrNameLst>
                                          <p:attrName>style.visibility</p:attrName>
                                        </p:attrNameLst>
                                      </p:cBhvr>
                                      <p:to>
                                        <p:strVal val="visible"/>
                                      </p:to>
                                    </p:set>
                                    <p:anim calcmode="lin" valueType="num">
                                      <p:cBhvr additive="base">
                                        <p:cTn id="17" dur="500" fill="hold"/>
                                        <p:tgtEl>
                                          <p:spTgt spid="6148">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6148">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148">
                                            <p:txEl>
                                              <p:pRg st="2" end="2"/>
                                            </p:txEl>
                                          </p:spTgt>
                                        </p:tgtEl>
                                        <p:attrNameLst>
                                          <p:attrName>ppt_c</p:attrName>
                                        </p:attrNameLst>
                                      </p:cBhvr>
                                      <p:to>
                                        <a:schemeClr val="bg2"/>
                                      </p:to>
                                    </p:animClr>
                                  </p:subTnLst>
                                </p:cTn>
                              </p:par>
                              <p:par>
                                <p:cTn id="19" presetID="2" presetClass="entr" presetSubtype="8" fill="hold" grpId="0" nodeType="withEffect">
                                  <p:stCondLst>
                                    <p:cond delay="0"/>
                                  </p:stCondLst>
                                  <p:childTnLst>
                                    <p:set>
                                      <p:cBhvr>
                                        <p:cTn id="20" dur="1" fill="hold">
                                          <p:stCondLst>
                                            <p:cond delay="0"/>
                                          </p:stCondLst>
                                        </p:cTn>
                                        <p:tgtEl>
                                          <p:spTgt spid="6148">
                                            <p:txEl>
                                              <p:pRg st="3" end="3"/>
                                            </p:txEl>
                                          </p:spTgt>
                                        </p:tgtEl>
                                        <p:attrNameLst>
                                          <p:attrName>style.visibility</p:attrName>
                                        </p:attrNameLst>
                                      </p:cBhvr>
                                      <p:to>
                                        <p:strVal val="visible"/>
                                      </p:to>
                                    </p:set>
                                    <p:anim calcmode="lin" valueType="num">
                                      <p:cBhvr additive="base">
                                        <p:cTn id="21" dur="500" fill="hold"/>
                                        <p:tgtEl>
                                          <p:spTgt spid="6148">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6148">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148">
                                            <p:txEl>
                                              <p:pRg st="3" end="3"/>
                                            </p:txEl>
                                          </p:spTgt>
                                        </p:tgtEl>
                                        <p:attrNameLst>
                                          <p:attrName>ppt_c</p:attrName>
                                        </p:attrNameLst>
                                      </p:cBhvr>
                                      <p:to>
                                        <a:schemeClr val="bg2"/>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6148">
                                            <p:txEl>
                                              <p:pRg st="4" end="4"/>
                                            </p:txEl>
                                          </p:spTgt>
                                        </p:tgtEl>
                                        <p:attrNameLst>
                                          <p:attrName>style.visibility</p:attrName>
                                        </p:attrNameLst>
                                      </p:cBhvr>
                                      <p:to>
                                        <p:strVal val="visible"/>
                                      </p:to>
                                    </p:set>
                                    <p:anim calcmode="lin" valueType="num">
                                      <p:cBhvr additive="base">
                                        <p:cTn id="27" dur="500" fill="hold"/>
                                        <p:tgtEl>
                                          <p:spTgt spid="6148">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6148">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148">
                                            <p:txEl>
                                              <p:pRg st="4" end="4"/>
                                            </p:txEl>
                                          </p:spTgt>
                                        </p:tgtEl>
                                        <p:attrNameLst>
                                          <p:attrName>ppt_c</p:attrName>
                                        </p:attrNameLst>
                                      </p:cBhvr>
                                      <p:to>
                                        <a:schemeClr val="bg2"/>
                                      </p:to>
                                    </p:animClr>
                                  </p:subTnLst>
                                </p:cTn>
                              </p:par>
                              <p:par>
                                <p:cTn id="29" presetID="2" presetClass="entr" presetSubtype="8" fill="hold" grpId="0" nodeType="withEffect">
                                  <p:stCondLst>
                                    <p:cond delay="0"/>
                                  </p:stCondLst>
                                  <p:childTnLst>
                                    <p:set>
                                      <p:cBhvr>
                                        <p:cTn id="30" dur="1" fill="hold">
                                          <p:stCondLst>
                                            <p:cond delay="0"/>
                                          </p:stCondLst>
                                        </p:cTn>
                                        <p:tgtEl>
                                          <p:spTgt spid="6148">
                                            <p:txEl>
                                              <p:pRg st="5" end="5"/>
                                            </p:txEl>
                                          </p:spTgt>
                                        </p:tgtEl>
                                        <p:attrNameLst>
                                          <p:attrName>style.visibility</p:attrName>
                                        </p:attrNameLst>
                                      </p:cBhvr>
                                      <p:to>
                                        <p:strVal val="visible"/>
                                      </p:to>
                                    </p:set>
                                    <p:anim calcmode="lin" valueType="num">
                                      <p:cBhvr additive="base">
                                        <p:cTn id="31" dur="500" fill="hold"/>
                                        <p:tgtEl>
                                          <p:spTgt spid="6148">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148">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148">
                                            <p:txEl>
                                              <p:pRg st="5" end="5"/>
                                            </p:txEl>
                                          </p:spTgt>
                                        </p:tgtEl>
                                        <p:attrNameLst>
                                          <p:attrName>ppt_c</p:attrName>
                                        </p:attrNameLst>
                                      </p:cBhvr>
                                      <p:to>
                                        <a:schemeClr val="bg2"/>
                                      </p:to>
                                    </p:animClr>
                                  </p:subTnLst>
                                </p:cTn>
                              </p:par>
                              <p:par>
                                <p:cTn id="33" presetID="2" presetClass="entr" presetSubtype="8" fill="hold" grpId="0" nodeType="withEffect">
                                  <p:stCondLst>
                                    <p:cond delay="0"/>
                                  </p:stCondLst>
                                  <p:childTnLst>
                                    <p:set>
                                      <p:cBhvr>
                                        <p:cTn id="34" dur="1" fill="hold">
                                          <p:stCondLst>
                                            <p:cond delay="0"/>
                                          </p:stCondLst>
                                        </p:cTn>
                                        <p:tgtEl>
                                          <p:spTgt spid="6148">
                                            <p:txEl>
                                              <p:pRg st="6" end="6"/>
                                            </p:txEl>
                                          </p:spTgt>
                                        </p:tgtEl>
                                        <p:attrNameLst>
                                          <p:attrName>style.visibility</p:attrName>
                                        </p:attrNameLst>
                                      </p:cBhvr>
                                      <p:to>
                                        <p:strVal val="visible"/>
                                      </p:to>
                                    </p:set>
                                    <p:anim calcmode="lin" valueType="num">
                                      <p:cBhvr additive="base">
                                        <p:cTn id="35" dur="500" fill="hold"/>
                                        <p:tgtEl>
                                          <p:spTgt spid="6148">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6148">
                                            <p:txEl>
                                              <p:pRg st="6" end="6"/>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148">
                                            <p:txEl>
                                              <p:pRg st="6" end="6"/>
                                            </p:txEl>
                                          </p:spTgt>
                                        </p:tgtEl>
                                        <p:attrNameLst>
                                          <p:attrName>ppt_c</p:attrName>
                                        </p:attrNameLst>
                                      </p:cBhvr>
                                      <p:to>
                                        <a:schemeClr val="bg2"/>
                                      </p:to>
                                    </p:animClr>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6148">
                                            <p:txEl>
                                              <p:pRg st="7" end="7"/>
                                            </p:txEl>
                                          </p:spTgt>
                                        </p:tgtEl>
                                        <p:attrNameLst>
                                          <p:attrName>style.visibility</p:attrName>
                                        </p:attrNameLst>
                                      </p:cBhvr>
                                      <p:to>
                                        <p:strVal val="visible"/>
                                      </p:to>
                                    </p:set>
                                    <p:anim calcmode="lin" valueType="num">
                                      <p:cBhvr additive="base">
                                        <p:cTn id="41" dur="500" fill="hold"/>
                                        <p:tgtEl>
                                          <p:spTgt spid="6148">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6148">
                                            <p:txEl>
                                              <p:pRg st="7" end="7"/>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148">
                                            <p:txEl>
                                              <p:pRg st="7" end="7"/>
                                            </p:txEl>
                                          </p:spTgt>
                                        </p:tgtEl>
                                        <p:attrNameLst>
                                          <p:attrName>ppt_c</p:attrName>
                                        </p:attrNameLst>
                                      </p:cBhvr>
                                      <p:to>
                                        <a:schemeClr val="bg2"/>
                                      </p:to>
                                    </p:animClr>
                                  </p:subTnLst>
                                </p:cTn>
                              </p:par>
                              <p:par>
                                <p:cTn id="43" presetID="2" presetClass="entr" presetSubtype="8" fill="hold" grpId="0" nodeType="withEffect">
                                  <p:stCondLst>
                                    <p:cond delay="0"/>
                                  </p:stCondLst>
                                  <p:childTnLst>
                                    <p:set>
                                      <p:cBhvr>
                                        <p:cTn id="44" dur="1" fill="hold">
                                          <p:stCondLst>
                                            <p:cond delay="0"/>
                                          </p:stCondLst>
                                        </p:cTn>
                                        <p:tgtEl>
                                          <p:spTgt spid="6148">
                                            <p:txEl>
                                              <p:pRg st="8" end="8"/>
                                            </p:txEl>
                                          </p:spTgt>
                                        </p:tgtEl>
                                        <p:attrNameLst>
                                          <p:attrName>style.visibility</p:attrName>
                                        </p:attrNameLst>
                                      </p:cBhvr>
                                      <p:to>
                                        <p:strVal val="visible"/>
                                      </p:to>
                                    </p:set>
                                    <p:anim calcmode="lin" valueType="num">
                                      <p:cBhvr additive="base">
                                        <p:cTn id="45" dur="500" fill="hold"/>
                                        <p:tgtEl>
                                          <p:spTgt spid="6148">
                                            <p:txEl>
                                              <p:pRg st="8" end="8"/>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6148">
                                            <p:txEl>
                                              <p:pRg st="8" end="8"/>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148">
                                            <p:txEl>
                                              <p:pRg st="8" end="8"/>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09600" y="152400"/>
            <a:ext cx="7772400" cy="1143000"/>
          </a:xfrm>
        </p:spPr>
        <p:txBody>
          <a:bodyPr/>
          <a:lstStyle/>
          <a:p>
            <a:pPr eaLnBrk="1" hangingPunct="1"/>
            <a:r>
              <a:rPr lang="en-US" smtClean="0">
                <a:latin typeface="High Tower Text" pitchFamily="18" charset="0"/>
              </a:rPr>
              <a:t>Chaucer’s Plan ...</a:t>
            </a:r>
          </a:p>
        </p:txBody>
      </p:sp>
      <p:sp>
        <p:nvSpPr>
          <p:cNvPr id="7171" name="Rectangle 3"/>
          <p:cNvSpPr>
            <a:spLocks noGrp="1" noChangeArrowheads="1"/>
          </p:cNvSpPr>
          <p:nvPr>
            <p:ph sz="quarter" idx="1"/>
          </p:nvPr>
        </p:nvSpPr>
        <p:spPr>
          <a:xfrm>
            <a:off x="3382963" y="1143000"/>
            <a:ext cx="5761037" cy="6096000"/>
          </a:xfrm>
        </p:spPr>
        <p:txBody>
          <a:bodyPr/>
          <a:lstStyle/>
          <a:p>
            <a:pPr eaLnBrk="1" hangingPunct="1"/>
            <a:r>
              <a:rPr lang="en-US" smtClean="0">
                <a:latin typeface="High Tower Text" pitchFamily="18" charset="0"/>
              </a:rPr>
              <a:t>A </a:t>
            </a:r>
            <a:r>
              <a:rPr lang="en-US" b="1" smtClean="0">
                <a:latin typeface="High Tower Text" pitchFamily="18" charset="0"/>
              </a:rPr>
              <a:t>Prologue</a:t>
            </a:r>
            <a:r>
              <a:rPr lang="en-US" smtClean="0">
                <a:latin typeface="High Tower Text" pitchFamily="18" charset="0"/>
              </a:rPr>
              <a:t> followed by a </a:t>
            </a:r>
            <a:r>
              <a:rPr lang="en-US" b="1" smtClean="0">
                <a:latin typeface="High Tower Text" pitchFamily="18" charset="0"/>
              </a:rPr>
              <a:t>series of stories and linking dialogues and commentaries – </a:t>
            </a:r>
            <a:r>
              <a:rPr lang="en-US" smtClean="0">
                <a:latin typeface="High Tower Text" pitchFamily="18" charset="0"/>
              </a:rPr>
              <a:t>this is referred to as </a:t>
            </a:r>
            <a:r>
              <a:rPr lang="en-US" b="1" smtClean="0">
                <a:latin typeface="High Tower Text" pitchFamily="18" charset="0"/>
              </a:rPr>
              <a:t>a frame narrative.</a:t>
            </a:r>
          </a:p>
          <a:p>
            <a:pPr eaLnBrk="1" hangingPunct="1"/>
            <a:r>
              <a:rPr lang="en-US" smtClean="0">
                <a:latin typeface="High Tower Text" pitchFamily="18" charset="0"/>
              </a:rPr>
              <a:t>Each character would tell two stories going to and two stories coming home from Canterbury (it was a storytelling contest for entertainment). This plan was not precisely executed though, as Chaucer did not finish.</a:t>
            </a:r>
          </a:p>
          <a:p>
            <a:pPr eaLnBrk="1" hangingPunct="1"/>
            <a:r>
              <a:rPr lang="en-US" b="1" smtClean="0">
                <a:latin typeface="High Tower Text" pitchFamily="18" charset="0"/>
              </a:rPr>
              <a:t>Harry Bailey</a:t>
            </a:r>
            <a:r>
              <a:rPr lang="en-US" smtClean="0">
                <a:latin typeface="High Tower Text" pitchFamily="18" charset="0"/>
              </a:rPr>
              <a:t>, referred to as </a:t>
            </a:r>
            <a:r>
              <a:rPr lang="en-US" b="1" smtClean="0">
                <a:latin typeface="High Tower Text" pitchFamily="18" charset="0"/>
              </a:rPr>
              <a:t>The Host</a:t>
            </a:r>
            <a:r>
              <a:rPr lang="en-US" smtClean="0">
                <a:latin typeface="High Tower Text" pitchFamily="18" charset="0"/>
              </a:rPr>
              <a:t> in the tales, is </a:t>
            </a:r>
            <a:r>
              <a:rPr lang="en-US" b="1" smtClean="0">
                <a:latin typeface="High Tower Text" pitchFamily="18" charset="0"/>
              </a:rPr>
              <a:t>assumed to be Chaucer.</a:t>
            </a:r>
          </a:p>
        </p:txBody>
      </p:sp>
      <p:pic>
        <p:nvPicPr>
          <p:cNvPr id="11268" name="Picture 9" descr="http://caravanofdreams.files.wordpress.com/2008/10/chaucer.jpg"/>
          <p:cNvPicPr>
            <a:picLocks noChangeAspect="1" noChangeArrowheads="1"/>
          </p:cNvPicPr>
          <p:nvPr/>
        </p:nvPicPr>
        <p:blipFill>
          <a:blip r:embed="rId3" cstate="print"/>
          <a:srcRect/>
          <a:stretch>
            <a:fillRect/>
          </a:stretch>
        </p:blipFill>
        <p:spPr bwMode="auto">
          <a:xfrm>
            <a:off x="0" y="1600200"/>
            <a:ext cx="3382963" cy="33829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7171">
                                            <p:txEl>
                                              <p:pRg st="0" end="0"/>
                                            </p:txEl>
                                          </p:spTgt>
                                        </p:tgtEl>
                                        <p:attrNameLst>
                                          <p:attrName>ppt_c</p:attrName>
                                        </p:attrNameLst>
                                      </p:cBhvr>
                                      <p:to>
                                        <a:schemeClr val="bg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7171">
                                            <p:txEl>
                                              <p:pRg st="1" end="1"/>
                                            </p:txEl>
                                          </p:spTgt>
                                        </p:tgtEl>
                                        <p:attrNameLst>
                                          <p:attrName>ppt_c</p:attrName>
                                        </p:attrNameLst>
                                      </p:cBhvr>
                                      <p:to>
                                        <a:schemeClr val="bg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7171">
                                            <p:txEl>
                                              <p:pRg st="2" end="2"/>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6"/>
          <p:cNvSpPr txBox="1">
            <a:spLocks noChangeArrowheads="1"/>
          </p:cNvSpPr>
          <p:nvPr/>
        </p:nvSpPr>
        <p:spPr bwMode="auto">
          <a:xfrm>
            <a:off x="457200" y="381000"/>
            <a:ext cx="8077200" cy="1200150"/>
          </a:xfrm>
          <a:prstGeom prst="rect">
            <a:avLst/>
          </a:prstGeom>
          <a:noFill/>
          <a:ln w="9525">
            <a:noFill/>
            <a:miter lim="800000"/>
            <a:headEnd/>
            <a:tailEnd/>
          </a:ln>
        </p:spPr>
        <p:txBody>
          <a:bodyPr>
            <a:spAutoFit/>
          </a:bodyPr>
          <a:lstStyle/>
          <a:p>
            <a:pPr algn="ctr"/>
            <a:r>
              <a:rPr lang="en-US" sz="3600" b="1">
                <a:latin typeface="High Tower Text" pitchFamily="18" charset="0"/>
              </a:rPr>
              <a:t>London to Canterbury – </a:t>
            </a:r>
          </a:p>
          <a:p>
            <a:pPr algn="ctr"/>
            <a:r>
              <a:rPr lang="en-US" sz="3600" b="1">
                <a:latin typeface="High Tower Text" pitchFamily="18" charset="0"/>
              </a:rPr>
              <a:t>a trip of about 60 miles</a:t>
            </a:r>
            <a:endParaRPr lang="en-US" sz="3600">
              <a:latin typeface="High Tower Text" pitchFamily="18" charset="0"/>
            </a:endParaRPr>
          </a:p>
        </p:txBody>
      </p:sp>
      <p:pic>
        <p:nvPicPr>
          <p:cNvPr id="12291" name="Picture 9" descr="http://faculty.arts.ubc.ca/sechard/GRAPHICS/pilgmap.jpg"/>
          <p:cNvPicPr>
            <a:picLocks noChangeAspect="1" noChangeArrowheads="1"/>
          </p:cNvPicPr>
          <p:nvPr/>
        </p:nvPicPr>
        <p:blipFill>
          <a:blip r:embed="rId3" cstate="print"/>
          <a:srcRect/>
          <a:stretch>
            <a:fillRect/>
          </a:stretch>
        </p:blipFill>
        <p:spPr bwMode="auto">
          <a:xfrm>
            <a:off x="0" y="1676400"/>
            <a:ext cx="9121775"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subTitle" idx="1"/>
          </p:nvPr>
        </p:nvSpPr>
        <p:spPr>
          <a:xfrm>
            <a:off x="762000" y="304800"/>
            <a:ext cx="7391400" cy="1143000"/>
          </a:xfrm>
        </p:spPr>
        <p:txBody>
          <a:bodyPr>
            <a:normAutofit fontScale="92500" lnSpcReduction="20000"/>
          </a:bodyPr>
          <a:lstStyle/>
          <a:p>
            <a:pPr eaLnBrk="1" fontAlgn="auto" hangingPunct="1">
              <a:spcBef>
                <a:spcPts val="580"/>
              </a:spcBef>
              <a:spcAft>
                <a:spcPts val="0"/>
              </a:spcAft>
              <a:buFont typeface="Wingdings 2"/>
              <a:buNone/>
              <a:defRPr/>
            </a:pPr>
            <a:r>
              <a:rPr lang="en-US" sz="2800" b="1" dirty="0" smtClean="0">
                <a:solidFill>
                  <a:schemeClr val="tx1"/>
                </a:solidFill>
                <a:latin typeface="High Tower Text" pitchFamily="18" charset="0"/>
              </a:rPr>
              <a:t>People of all classes went on </a:t>
            </a:r>
            <a:r>
              <a:rPr lang="en-US" sz="2800" b="1" i="1" u="sng" dirty="0" smtClean="0">
                <a:solidFill>
                  <a:schemeClr val="tx1"/>
                </a:solidFill>
                <a:latin typeface="High Tower Text" pitchFamily="18" charset="0"/>
              </a:rPr>
              <a:t>pilgrimages</a:t>
            </a:r>
            <a:r>
              <a:rPr lang="en-US" sz="2800" b="1" dirty="0" smtClean="0">
                <a:solidFill>
                  <a:schemeClr val="tx1"/>
                </a:solidFill>
                <a:latin typeface="High Tower Text" pitchFamily="18" charset="0"/>
              </a:rPr>
              <a:t> to holy sites to ask for help with medical, financial, or other problems.</a:t>
            </a:r>
            <a:endParaRPr lang="en-US" b="1" dirty="0" smtClean="0">
              <a:solidFill>
                <a:schemeClr val="tx1"/>
              </a:solidFill>
              <a:latin typeface="High Tower Text" pitchFamily="18" charset="0"/>
            </a:endParaRPr>
          </a:p>
        </p:txBody>
      </p:sp>
      <p:sp>
        <p:nvSpPr>
          <p:cNvPr id="2" name="Rectangle 2"/>
          <p:cNvSpPr>
            <a:spLocks noGrp="1" noChangeArrowheads="1"/>
          </p:cNvSpPr>
          <p:nvPr>
            <p:ph type="ctrTitle"/>
          </p:nvPr>
        </p:nvSpPr>
        <p:spPr>
          <a:xfrm>
            <a:off x="0" y="1530350"/>
            <a:ext cx="9144000" cy="1676400"/>
          </a:xfrm>
        </p:spPr>
        <p:txBody>
          <a:bodyPr/>
          <a:lstStyle/>
          <a:p>
            <a:pPr eaLnBrk="1" hangingPunct="1"/>
            <a:r>
              <a:rPr smtClean="0">
                <a:latin typeface="High Tower Text" pitchFamily="18" charset="0"/>
              </a:rPr>
              <a:t>**</a:t>
            </a:r>
            <a:r>
              <a:rPr b="1" smtClean="0">
                <a:latin typeface="High Tower Text" pitchFamily="18" charset="0"/>
              </a:rPr>
              <a:t>Canterbury was </a:t>
            </a:r>
            <a:r>
              <a:rPr smtClean="0">
                <a:latin typeface="High Tower Text" pitchFamily="18" charset="0"/>
              </a:rPr>
              <a:t>a Pilgrimage Site**</a:t>
            </a:r>
          </a:p>
        </p:txBody>
      </p:sp>
      <p:pic>
        <p:nvPicPr>
          <p:cNvPr id="13316" name="Picture 4" descr="C:\WINDOWS\Desktop\Chaucer Info\cantwindow.gif"/>
          <p:cNvPicPr>
            <a:picLocks noChangeAspect="1" noChangeArrowheads="1"/>
          </p:cNvPicPr>
          <p:nvPr/>
        </p:nvPicPr>
        <p:blipFill>
          <a:blip r:embed="rId3" cstate="print"/>
          <a:srcRect/>
          <a:stretch>
            <a:fillRect/>
          </a:stretch>
        </p:blipFill>
        <p:spPr bwMode="auto">
          <a:xfrm>
            <a:off x="3048000" y="3249613"/>
            <a:ext cx="2971800" cy="2971800"/>
          </a:xfrm>
          <a:prstGeom prst="rect">
            <a:avLst/>
          </a:prstGeom>
          <a:noFill/>
          <a:ln w="9525">
            <a:noFill/>
            <a:miter lim="800000"/>
            <a:headEnd/>
            <a:tailEnd/>
          </a:ln>
        </p:spPr>
      </p:pic>
      <p:sp>
        <p:nvSpPr>
          <p:cNvPr id="4" name="Snip Diagonal Corner Rectangle 3"/>
          <p:cNvSpPr/>
          <p:nvPr/>
        </p:nvSpPr>
        <p:spPr>
          <a:xfrm>
            <a:off x="228600" y="3505200"/>
            <a:ext cx="2667000" cy="2438400"/>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Where are other places in the world people pilgrimage to for various religions?</a:t>
            </a:r>
          </a:p>
        </p:txBody>
      </p:sp>
      <p:sp>
        <p:nvSpPr>
          <p:cNvPr id="8" name="Cross 7"/>
          <p:cNvSpPr/>
          <p:nvPr/>
        </p:nvSpPr>
        <p:spPr>
          <a:xfrm>
            <a:off x="6400800" y="3505200"/>
            <a:ext cx="2514600" cy="243840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What are pilgrims?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3"/>
          <p:cNvSpPr>
            <a:spLocks noGrp="1" noChangeArrowheads="1"/>
          </p:cNvSpPr>
          <p:nvPr>
            <p:ph sz="quarter" idx="1"/>
          </p:nvPr>
        </p:nvSpPr>
        <p:spPr>
          <a:xfrm>
            <a:off x="3276600" y="1066800"/>
            <a:ext cx="5638800" cy="5791200"/>
          </a:xfrm>
        </p:spPr>
        <p:txBody>
          <a:bodyPr/>
          <a:lstStyle/>
          <a:p>
            <a:pPr eaLnBrk="1" hangingPunct="1">
              <a:defRPr/>
            </a:pPr>
            <a:r>
              <a:rPr lang="en-US" sz="3000" dirty="0" smtClean="0">
                <a:latin typeface="High Tower Text" pitchFamily="18" charset="0"/>
              </a:rPr>
              <a:t>Canterbury has always been an </a:t>
            </a:r>
            <a:r>
              <a:rPr lang="en-US" sz="3000" b="1" dirty="0" smtClean="0">
                <a:latin typeface="High Tower Text" pitchFamily="18" charset="0"/>
              </a:rPr>
              <a:t>important religious center </a:t>
            </a:r>
            <a:r>
              <a:rPr lang="en-US" sz="3000" dirty="0" smtClean="0">
                <a:latin typeface="High Tower Text" pitchFamily="18" charset="0"/>
              </a:rPr>
              <a:t>in England.</a:t>
            </a:r>
          </a:p>
          <a:p>
            <a:pPr marL="0" indent="0" eaLnBrk="1" hangingPunct="1">
              <a:buFont typeface="Wingdings 2" pitchFamily="18" charset="2"/>
              <a:buNone/>
              <a:defRPr/>
            </a:pPr>
            <a:endParaRPr lang="en-US" sz="3000" dirty="0" smtClean="0">
              <a:latin typeface="High Tower Text" pitchFamily="18" charset="0"/>
            </a:endParaRPr>
          </a:p>
          <a:p>
            <a:pPr eaLnBrk="1" hangingPunct="1">
              <a:defRPr/>
            </a:pPr>
            <a:r>
              <a:rPr lang="en-US" sz="3000" dirty="0" smtClean="0">
                <a:latin typeface="High Tower Text" pitchFamily="18" charset="0"/>
              </a:rPr>
              <a:t>St. Augustine (seen in stained glass from the Canterbury Cathedral) was sent by Pope Gregory the Great in the sixth century </a:t>
            </a:r>
            <a:r>
              <a:rPr lang="en-US" sz="3000" dirty="0">
                <a:latin typeface="High Tower Text" pitchFamily="18" charset="0"/>
              </a:rPr>
              <a:t>to establish the Catholic faith </a:t>
            </a:r>
            <a:r>
              <a:rPr lang="en-US" sz="3000" dirty="0" smtClean="0">
                <a:latin typeface="High Tower Text" pitchFamily="18" charset="0"/>
              </a:rPr>
              <a:t>in England.</a:t>
            </a:r>
          </a:p>
          <a:p>
            <a:pPr eaLnBrk="1" hangingPunct="1">
              <a:defRPr/>
            </a:pPr>
            <a:endParaRPr lang="en-US" dirty="0" smtClean="0"/>
          </a:p>
        </p:txBody>
      </p:sp>
      <p:pic>
        <p:nvPicPr>
          <p:cNvPr id="14339" name="Picture 4" descr="C:\WINDOWS\Desktop\Chaucer Info\staugglass.jpg"/>
          <p:cNvPicPr>
            <a:picLocks noChangeAspect="1" noChangeArrowheads="1"/>
          </p:cNvPicPr>
          <p:nvPr/>
        </p:nvPicPr>
        <p:blipFill>
          <a:blip r:embed="rId3" cstate="print"/>
          <a:srcRect b="4167"/>
          <a:stretch>
            <a:fillRect/>
          </a:stretch>
        </p:blipFill>
        <p:spPr bwMode="auto">
          <a:xfrm>
            <a:off x="0" y="1447800"/>
            <a:ext cx="3168650" cy="4953000"/>
          </a:xfrm>
          <a:prstGeom prst="rect">
            <a:avLst/>
          </a:prstGeom>
          <a:noFill/>
          <a:ln w="19050">
            <a:solidFill>
              <a:srgbClr val="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2291">
                                            <p:txEl>
                                              <p:pRg st="0" end="0"/>
                                            </p:txEl>
                                          </p:spTgt>
                                        </p:tgtEl>
                                        <p:attrNameLst>
                                          <p:attrName>ppt_c</p:attrName>
                                        </p:attrNameLst>
                                      </p:cBhvr>
                                      <p:to>
                                        <a:schemeClr val="bg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12291">
                                            <p:txEl>
                                              <p:pRg st="2" end="2"/>
                                            </p:txEl>
                                          </p:spTgt>
                                        </p:tgtEl>
                                        <p:attrNameLst>
                                          <p:attrName>style.visibility</p:attrName>
                                        </p:attrNameLst>
                                      </p:cBhvr>
                                      <p:to>
                                        <p:strVal val="visible"/>
                                      </p:to>
                                    </p:set>
                                    <p:anim calcmode="lin" valueType="num">
                                      <p:cBhvr additive="base">
                                        <p:cTn id="13" dur="500" fill="hold"/>
                                        <p:tgtEl>
                                          <p:spTgt spid="12291">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2291">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2291">
                                            <p:txEl>
                                              <p:pRg st="2" end="2"/>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17034</TotalTime>
  <Words>2434</Words>
  <Application>Microsoft Office PowerPoint</Application>
  <PresentationFormat>On-screen Show (4:3)</PresentationFormat>
  <Paragraphs>197</Paragraphs>
  <Slides>37</Slides>
  <Notes>16</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Times New Roman</vt:lpstr>
      <vt:lpstr>Arial</vt:lpstr>
      <vt:lpstr>Franklin Gothic Book</vt:lpstr>
      <vt:lpstr>Perpetua</vt:lpstr>
      <vt:lpstr>Wingdings 2</vt:lpstr>
      <vt:lpstr>Calibri</vt:lpstr>
      <vt:lpstr>High Tower Text</vt:lpstr>
      <vt:lpstr>Wingdings</vt:lpstr>
      <vt:lpstr>Courier New</vt:lpstr>
      <vt:lpstr>Equity</vt:lpstr>
      <vt:lpstr>Geoffrey Chaucer and The Canterbury Tales</vt:lpstr>
      <vt:lpstr>Early Life</vt:lpstr>
      <vt:lpstr>Early Life (cont.)</vt:lpstr>
      <vt:lpstr>As a Royal Messenger</vt:lpstr>
      <vt:lpstr>Other Jobs Chaucer Held and Learned From</vt:lpstr>
      <vt:lpstr>Chaucer’s Plan ...</vt:lpstr>
      <vt:lpstr>Slide 7</vt:lpstr>
      <vt:lpstr>**Canterbury was a Pilgrimage Site**</vt:lpstr>
      <vt:lpstr>Slide 9</vt:lpstr>
      <vt:lpstr>Canterbury also contains… The Shrine of St. Thomas à Becket</vt:lpstr>
      <vt:lpstr>Becket was a trusted adviser and friend of King Henry II.  Henry named Becket Archbishop of Canterbury.</vt:lpstr>
      <vt:lpstr>Becket’s outspoken style angered the King.  One day, Henry complained, “Will no one rid me of this meddlesome priest?”  Three knights rode to Canterbury where they found Becket at the altar of Canterbury Cathedral.</vt:lpstr>
      <vt:lpstr>Becket was murdered at the altar.</vt:lpstr>
      <vt:lpstr>The death of Becket angered the peasants who felt his Saxon heritage made him one of them. Thus, he became a martyr. Canterbury Cathedral became a site for pilgrims to offer prayers to St. Thomas.</vt:lpstr>
      <vt:lpstr>Why was religion SO important?</vt:lpstr>
      <vt:lpstr>The fact that Chaucer wrote in the vernacular Middle English, rather than French or Latin like many of his fellow writers, meant that ordinary folk could enjoy The Canterbury Tales and their entertaining characters. </vt:lpstr>
      <vt:lpstr>The late fourteenth century world was still very much one of the spoken word. Books were copied out by hand and were a rare luxury until the advent of the printing press 70 years later. The educated elite could read, but they preferred to hear texts read out loud for entertainment. The Canterbury Tales, with their earthy humor and vivid dialogue, were a runaway success.  </vt:lpstr>
      <vt:lpstr>Slide 18</vt:lpstr>
      <vt:lpstr>Things to Keep in Mind</vt:lpstr>
      <vt:lpstr>Be on the Lookout For…</vt:lpstr>
      <vt:lpstr>Impact</vt:lpstr>
      <vt:lpstr>Chaucer’s Poetic Format</vt:lpstr>
      <vt:lpstr>Slide 23</vt:lpstr>
      <vt:lpstr>Chaucer’s Way of Straying</vt:lpstr>
      <vt:lpstr>So, let’s travel back to London, to the area called Southwark, and stop at the Tabard Inn, where the story begins.</vt:lpstr>
      <vt:lpstr>Journal Entry –Prologue</vt:lpstr>
      <vt:lpstr>Journal Entry – Wife of Bath</vt:lpstr>
      <vt:lpstr>Journal Entry - Miller</vt:lpstr>
      <vt:lpstr>Review – Types of Characters</vt:lpstr>
      <vt:lpstr>Chaucer’s Genres (popular during his time)</vt:lpstr>
      <vt:lpstr>To the Characters!</vt:lpstr>
      <vt:lpstr>Chaucer: The Comic Genius</vt:lpstr>
      <vt:lpstr>    Satire</vt:lpstr>
      <vt:lpstr>Identifying Satiric Devices in Context (from Prologue)</vt:lpstr>
      <vt:lpstr>Identifying Satiric Devices in Context (from Prologue)</vt:lpstr>
      <vt:lpstr>Identifying Satiric Devices in Context (from Prologue)</vt:lpstr>
      <vt:lpstr>Identifying Satiric Devices in Context (from Prologue)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Geoffrey Chaucer and The Canterbury Tales</dc:title>
  <dc:creator>Kevin Trobaugh</dc:creator>
  <cp:lastModifiedBy>Manderson</cp:lastModifiedBy>
  <cp:revision>83</cp:revision>
  <dcterms:created xsi:type="dcterms:W3CDTF">2002-06-03T21:47:36Z</dcterms:created>
  <dcterms:modified xsi:type="dcterms:W3CDTF">2011-10-03T18:47:19Z</dcterms:modified>
</cp:coreProperties>
</file>